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9" r:id="rId2"/>
    <p:sldId id="268" r:id="rId3"/>
    <p:sldId id="260" r:id="rId4"/>
    <p:sldId id="281" r:id="rId5"/>
    <p:sldId id="282" r:id="rId6"/>
    <p:sldId id="286" r:id="rId7"/>
    <p:sldId id="276" r:id="rId8"/>
    <p:sldId id="283" r:id="rId9"/>
    <p:sldId id="285" r:id="rId10"/>
    <p:sldId id="272" r:id="rId11"/>
    <p:sldId id="275" r:id="rId12"/>
    <p:sldId id="277" r:id="rId13"/>
    <p:sldId id="269" r:id="rId14"/>
    <p:sldId id="280" r:id="rId15"/>
  </p:sldIdLst>
  <p:sldSz cx="12192000" cy="6858000"/>
  <p:notesSz cx="7104063" cy="10234613"/>
  <p:embeddedFontLst>
    <p:embeddedFont>
      <p:font typeface="KT&amp;G 상상제목 B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oto Sans KR" panose="020B0600000101010101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Noto Sans KR Medium" panose="020B0600000101010101" charset="-127"/>
      <p:regular r:id="rId26"/>
    </p:embeddedFont>
    <p:embeddedFont>
      <p:font typeface="Noto Sans KR Black" panose="020B0600000101010101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F26B43"/>
          </p15:clr>
        </p15:guide>
        <p15:guide id="2" pos="892" userDrawn="1">
          <p15:clr>
            <a:srgbClr val="F26B43"/>
          </p15:clr>
        </p15:guide>
        <p15:guide id="3" pos="6788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8AF"/>
    <a:srgbClr val="54C8A9"/>
    <a:srgbClr val="4FC8A9"/>
    <a:srgbClr val="5FC89D"/>
    <a:srgbClr val="2E6D63"/>
    <a:srgbClr val="42A288"/>
    <a:srgbClr val="627676"/>
    <a:srgbClr val="888888"/>
    <a:srgbClr val="00A38D"/>
    <a:srgbClr val="21C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MasterView">
  <p:normalViewPr>
    <p:restoredLeft sz="12759" autoAdjust="0"/>
    <p:restoredTop sz="74138" autoAdjust="0"/>
  </p:normalViewPr>
  <p:slideViewPr>
    <p:cSldViewPr snapToGrid="0" showGuides="1">
      <p:cViewPr varScale="1">
        <p:scale>
          <a:sx n="65" d="100"/>
          <a:sy n="65" d="100"/>
        </p:scale>
        <p:origin x="1464" y="43"/>
      </p:cViewPr>
      <p:guideLst>
        <p:guide orient="horz" pos="3929"/>
        <p:guide pos="892"/>
        <p:guide pos="6788"/>
        <p:guide orient="horz" pos="2160"/>
      </p:guideLst>
    </p:cSldViewPr>
  </p:slideViewPr>
  <p:notesTextViewPr>
    <p:cViewPr>
      <p:scale>
        <a:sx n="1" d="1"/>
        <a:sy n="1" d="1"/>
      </p:scale>
      <p:origin x="0" y="-182"/>
    </p:cViewPr>
  </p:notesTextViewPr>
  <p:notesViewPr>
    <p:cSldViewPr snapToGrid="0">
      <p:cViewPr varScale="1">
        <p:scale>
          <a:sx n="59" d="100"/>
          <a:sy n="59" d="100"/>
        </p:scale>
        <p:origin x="3254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4000" y="295275"/>
            <a:ext cx="4056063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417" y="2850145"/>
            <a:ext cx="5683250" cy="7034678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9117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ko-KR" altLang="en-US" dirty="0" err="1" smtClean="0"/>
              <a:t>메모디</a:t>
            </a:r>
            <a:r>
              <a:rPr lang="ko-KR" altLang="en-US" dirty="0" smtClean="0"/>
              <a:t> 프로젝트의 발표를 맡은 </a:t>
            </a:r>
            <a:r>
              <a:rPr lang="en-US" altLang="ko-KR" dirty="0" smtClean="0"/>
              <a:t>6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김형택입니다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조는 </a:t>
            </a:r>
            <a:r>
              <a:rPr lang="ko-KR" altLang="en-US" dirty="0" err="1" smtClean="0"/>
              <a:t>블로그라는</a:t>
            </a:r>
            <a:r>
              <a:rPr lang="ko-KR" altLang="en-US" dirty="0" smtClean="0"/>
              <a:t> 특성에 맞게 저희가 구축한 </a:t>
            </a:r>
            <a:r>
              <a:rPr lang="ko-KR" altLang="en-US" dirty="0" err="1" smtClean="0"/>
              <a:t>웹페이지에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PPT</a:t>
            </a:r>
            <a:r>
              <a:rPr lang="ko-KR" altLang="en-US" dirty="0" smtClean="0"/>
              <a:t>로</a:t>
            </a:r>
          </a:p>
          <a:p>
            <a:r>
              <a:rPr lang="ko-KR" altLang="en-US" dirty="0" smtClean="0"/>
              <a:t>발표를 진행하도록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728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저희가 프로젝트를 진행하면서 사용된 기술 스택을 간단하게 </a:t>
            </a:r>
            <a:r>
              <a:rPr lang="ko-KR" altLang="en-US" dirty="0" err="1" smtClean="0"/>
              <a:t>설명드리고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시연을 진행하도록 하겠습니다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3415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backend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Spring boot : </a:t>
            </a:r>
            <a:r>
              <a:rPr lang="en-US" altLang="ko-KR" dirty="0" err="1" smtClean="0"/>
              <a:t>Memody</a:t>
            </a:r>
            <a:r>
              <a:rPr lang="en-US" altLang="ko-KR" dirty="0" smtClean="0"/>
              <a:t> Project</a:t>
            </a:r>
            <a:r>
              <a:rPr lang="ko-KR" altLang="en-US" dirty="0" smtClean="0"/>
              <a:t>의 전반적인 기능 </a:t>
            </a:r>
            <a:r>
              <a:rPr lang="en-US" altLang="ko-KR" dirty="0" smtClean="0"/>
              <a:t>Rest Controller </a:t>
            </a:r>
            <a:r>
              <a:rPr lang="ko-KR" altLang="en-US" dirty="0" smtClean="0"/>
              <a:t>구현</a:t>
            </a:r>
          </a:p>
          <a:p>
            <a:r>
              <a:rPr lang="en-US" altLang="ko-KR" dirty="0" smtClean="0"/>
              <a:t>Spring Security + JWT : </a:t>
            </a:r>
            <a:r>
              <a:rPr lang="ko-KR" altLang="en-US" dirty="0" smtClean="0"/>
              <a:t>로그인한 사용자만 서비스를 사용가능 하도록</a:t>
            </a:r>
            <a:r>
              <a:rPr lang="en-US" altLang="ko-KR" dirty="0" smtClean="0"/>
              <a:t>(filter), Token</a:t>
            </a:r>
            <a:r>
              <a:rPr lang="ko-KR" altLang="en-US" dirty="0" smtClean="0"/>
              <a:t>을 계속 검사해서 유효한 회원인지 확인</a:t>
            </a:r>
          </a:p>
          <a:p>
            <a:r>
              <a:rPr lang="en-US" altLang="ko-KR" dirty="0" smtClean="0"/>
              <a:t>Spring Data JPA: </a:t>
            </a:r>
            <a:r>
              <a:rPr lang="en-US" altLang="ko-KR" dirty="0" err="1" smtClean="0"/>
              <a:t>JpaRepository</a:t>
            </a:r>
            <a:r>
              <a:rPr lang="ko-KR" altLang="en-US" dirty="0" smtClean="0"/>
              <a:t>를 상속받아 쿼리 작성을 하지 않고 </a:t>
            </a:r>
            <a:r>
              <a:rPr lang="en-US" altLang="ko-KR" dirty="0" smtClean="0"/>
              <a:t>DB Table</a:t>
            </a:r>
            <a:r>
              <a:rPr lang="ko-KR" altLang="en-US" dirty="0" smtClean="0"/>
              <a:t>의 객체로 접근하게 하여 기능들을 구현</a:t>
            </a:r>
          </a:p>
          <a:p>
            <a:r>
              <a:rPr lang="en-US" altLang="ko-KR" dirty="0" smtClean="0"/>
              <a:t>Swagger : Swagger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RESTful API </a:t>
            </a:r>
            <a:r>
              <a:rPr lang="ko-KR" altLang="en-US" dirty="0" smtClean="0"/>
              <a:t>문서 자동화 </a:t>
            </a:r>
            <a:r>
              <a:rPr lang="en-US" altLang="ko-KR" dirty="0" smtClean="0"/>
              <a:t>(http://i3a306.p.ssafy.io:8499/swagger-ui.html)</a:t>
            </a:r>
          </a:p>
          <a:p>
            <a:r>
              <a:rPr lang="en-US" altLang="ko-KR" dirty="0" smtClean="0"/>
              <a:t>XSS Filter : </a:t>
            </a:r>
            <a:r>
              <a:rPr lang="ko-KR" altLang="en-US" dirty="0" smtClean="0"/>
              <a:t>네이버에서 제공하는 </a:t>
            </a:r>
            <a:r>
              <a:rPr lang="en-US" altLang="ko-KR" dirty="0" err="1" smtClean="0"/>
              <a:t>lucy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xss</a:t>
            </a:r>
            <a:r>
              <a:rPr lang="en-US" altLang="ko-KR" dirty="0" smtClean="0"/>
              <a:t>-servlet-filter </a:t>
            </a:r>
            <a:r>
              <a:rPr lang="ko-KR" altLang="en-US" dirty="0" smtClean="0"/>
              <a:t>를 이용하여 서버로 보내는 입력 값에 자바스크립트를 보내서</a:t>
            </a:r>
          </a:p>
          <a:p>
            <a:r>
              <a:rPr lang="ko-KR" altLang="en-US" dirty="0" smtClean="0"/>
              <a:t>다른 사용자에게 자신이 만든 스크립트를 실행시켜서 사용자의 정보를 빼내는 </a:t>
            </a:r>
            <a:r>
              <a:rPr lang="en-US" altLang="ko-KR" dirty="0" smtClean="0"/>
              <a:t>XSS </a:t>
            </a:r>
            <a:r>
              <a:rPr lang="ko-KR" altLang="en-US" dirty="0" smtClean="0"/>
              <a:t>공격에 대비하도록 구현</a:t>
            </a:r>
          </a:p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사용자 및 블로그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등 </a:t>
            </a:r>
            <a:r>
              <a:rPr lang="en-US" altLang="ko-KR" dirty="0" err="1" smtClean="0"/>
              <a:t>Memody</a:t>
            </a:r>
            <a:r>
              <a:rPr lang="en-US" altLang="ko-KR" dirty="0" smtClean="0"/>
              <a:t> PJT</a:t>
            </a:r>
            <a:r>
              <a:rPr lang="ko-KR" altLang="en-US" dirty="0" smtClean="0"/>
              <a:t>에서 필요한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저장</a:t>
            </a:r>
          </a:p>
          <a:p>
            <a:r>
              <a:rPr lang="en-US" altLang="ko-KR" dirty="0" err="1" smtClean="0"/>
              <a:t>Redis</a:t>
            </a:r>
            <a:r>
              <a:rPr lang="en-US" altLang="ko-KR" dirty="0" smtClean="0"/>
              <a:t> :  Key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매핑된</a:t>
            </a:r>
            <a:r>
              <a:rPr lang="ko-KR" altLang="en-US" dirty="0" smtClean="0"/>
              <a:t> 단순한 맵 데이터 저장소로서 데이터를 </a:t>
            </a:r>
            <a:r>
              <a:rPr lang="ko-KR" altLang="en-US" dirty="0" err="1" smtClean="0"/>
              <a:t>레디스에</a:t>
            </a:r>
            <a:r>
              <a:rPr lang="ko-KR" altLang="en-US" dirty="0" smtClean="0"/>
              <a:t> 쉽고 편하게 읽고 쓸 수 있게 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Memody</a:t>
            </a:r>
            <a:r>
              <a:rPr lang="en-US" altLang="ko-KR" dirty="0" smtClean="0"/>
              <a:t> PJT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로그아웃한</a:t>
            </a:r>
            <a:r>
              <a:rPr lang="ko-KR" altLang="en-US" dirty="0" smtClean="0"/>
              <a:t> 사용자의 토큰을 만료시간까지 저장해두는 블랙리스트를 구성하였고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이메일 인증코드를 사용하는 기능에서 사용자 이메일과 인증 코드를 </a:t>
            </a:r>
            <a:r>
              <a:rPr lang="en-US" altLang="ko-KR" dirty="0" err="1" smtClean="0"/>
              <a:t>redisTemplate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key, value</a:t>
            </a:r>
            <a:r>
              <a:rPr lang="ko-KR" altLang="en-US" dirty="0" smtClean="0"/>
              <a:t>로 저장하고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인증 코드 사용이 완료되면 삭제를 하는 기능을 구현</a:t>
            </a:r>
          </a:p>
          <a:p>
            <a:r>
              <a:rPr lang="en-US" altLang="ko-KR" dirty="0" smtClean="0"/>
              <a:t>AWS : EC2 </a:t>
            </a:r>
            <a:r>
              <a:rPr lang="ko-KR" altLang="en-US" dirty="0" smtClean="0"/>
              <a:t>서비스를 이용하여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서버를 구축</a:t>
            </a:r>
            <a:r>
              <a:rPr lang="en-US" altLang="ko-KR" dirty="0" smtClean="0"/>
              <a:t>(</a:t>
            </a:r>
            <a:r>
              <a:rPr lang="ko-KR" altLang="en-US" dirty="0" smtClean="0"/>
              <a:t>호스팅</a:t>
            </a:r>
            <a:r>
              <a:rPr lang="en-US" altLang="ko-KR" dirty="0" smtClean="0"/>
              <a:t>), S3 </a:t>
            </a:r>
            <a:r>
              <a:rPr lang="ko-KR" altLang="en-US" dirty="0" smtClean="0"/>
              <a:t>서비스를 이용하여 파일을 업로드 할 수 있도록 구축</a:t>
            </a:r>
          </a:p>
          <a:p>
            <a:r>
              <a:rPr lang="en-US" altLang="ko-KR" dirty="0" smtClean="0"/>
              <a:t>Nginx : </a:t>
            </a:r>
            <a:r>
              <a:rPr lang="ko-KR" altLang="en-US" dirty="0" err="1" smtClean="0"/>
              <a:t>웹서버를</a:t>
            </a:r>
            <a:r>
              <a:rPr lang="ko-KR" altLang="en-US" dirty="0" smtClean="0"/>
              <a:t> 구축</a:t>
            </a:r>
          </a:p>
          <a:p>
            <a:r>
              <a:rPr lang="en-US" altLang="ko-KR" dirty="0" err="1" smtClean="0"/>
              <a:t>Apahce</a:t>
            </a:r>
            <a:r>
              <a:rPr lang="en-US" altLang="ko-KR" dirty="0" smtClean="0"/>
              <a:t> tomcat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was</a:t>
            </a:r>
            <a:r>
              <a:rPr lang="ko-KR" altLang="en-US" dirty="0" smtClean="0"/>
              <a:t>를 구축하였습니다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044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Vue.js: </a:t>
            </a:r>
            <a:r>
              <a:rPr lang="en-US" dirty="0" err="1" smtClean="0"/>
              <a:t>Memody</a:t>
            </a:r>
            <a:r>
              <a:rPr lang="en-US" dirty="0" smtClean="0"/>
              <a:t> Project</a:t>
            </a:r>
            <a:r>
              <a:rPr lang="ko-KR" altLang="en-US" dirty="0" smtClean="0"/>
              <a:t>의 </a:t>
            </a:r>
            <a:r>
              <a:rPr lang="en-US" dirty="0" smtClean="0"/>
              <a:t>Frontend </a:t>
            </a:r>
            <a:r>
              <a:rPr lang="ko-KR" altLang="en-US" dirty="0" smtClean="0"/>
              <a:t>기능 구현</a:t>
            </a:r>
          </a:p>
          <a:p>
            <a:r>
              <a:rPr lang="en-US" dirty="0" err="1" smtClean="0"/>
              <a:t>Vuetify</a:t>
            </a:r>
            <a:r>
              <a:rPr lang="en-US" dirty="0" smtClean="0"/>
              <a:t>: Frontend </a:t>
            </a:r>
            <a:r>
              <a:rPr lang="ko-KR" altLang="en-US" dirty="0" smtClean="0"/>
              <a:t>디자인 및 레이아웃 설정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51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지금부터 저희 </a:t>
            </a:r>
            <a:r>
              <a:rPr lang="ko-KR" altLang="en-US" dirty="0" err="1" smtClean="0"/>
              <a:t>메모디</a:t>
            </a:r>
            <a:r>
              <a:rPr lang="ko-KR" altLang="en-US" dirty="0" smtClean="0"/>
              <a:t> 프로젝트만의 특화된 기능을 중점적으로 시연하여 보여드리도록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메인페이지에서 볼 수 있는 추천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사용자들의 조회수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포크된</a:t>
            </a:r>
            <a:r>
              <a:rPr lang="ko-KR" altLang="en-US" dirty="0" smtClean="0"/>
              <a:t> 횟수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수 기반으로</a:t>
            </a:r>
          </a:p>
          <a:p>
            <a:r>
              <a:rPr lang="ko-KR" altLang="en-US" dirty="0" smtClean="0"/>
              <a:t>사용자들에게 인기있는 블로그를 보여줄 수 있도록 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두번째는 바로 </a:t>
            </a:r>
            <a:r>
              <a:rPr lang="en-US" altLang="ko-KR" dirty="0" smtClean="0"/>
              <a:t>fork </a:t>
            </a:r>
            <a:r>
              <a:rPr lang="ko-KR" altLang="en-US" dirty="0" smtClean="0"/>
              <a:t>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앞서 </a:t>
            </a:r>
            <a:r>
              <a:rPr lang="ko-KR" altLang="en-US" dirty="0" err="1" smtClean="0"/>
              <a:t>말씀드린것과</a:t>
            </a:r>
            <a:r>
              <a:rPr lang="ko-KR" altLang="en-US" dirty="0" smtClean="0"/>
              <a:t> 같이 저희 프로젝트의 핵심기능인데요</a:t>
            </a:r>
          </a:p>
          <a:p>
            <a:r>
              <a:rPr lang="en-US" altLang="ko-KR" dirty="0" smtClean="0"/>
              <a:t>fork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플로우를</a:t>
            </a:r>
            <a:r>
              <a:rPr lang="ko-KR" altLang="en-US" dirty="0" smtClean="0"/>
              <a:t> 보여드리겠습니다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마지막은 바로 랭킹 시스템입니다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사용자가 운영하고 있는 블로그의 내의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조회수</a:t>
            </a:r>
            <a:r>
              <a:rPr lang="en-US" altLang="ko-KR" dirty="0" smtClean="0"/>
              <a:t>, fork</a:t>
            </a:r>
            <a:r>
              <a:rPr lang="ko-KR" altLang="en-US" dirty="0" smtClean="0"/>
              <a:t>된 횟수</a:t>
            </a:r>
          </a:p>
          <a:p>
            <a:r>
              <a:rPr lang="ko-KR" altLang="en-US" dirty="0" err="1" smtClean="0"/>
              <a:t>팔로워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기반으로 가중치를 두어 사용자에게 경험치를 부여하고 이를 바탕으로 랭킹을 부여하여</a:t>
            </a:r>
          </a:p>
          <a:p>
            <a:r>
              <a:rPr lang="ko-KR" altLang="en-US" dirty="0" smtClean="0"/>
              <a:t>사용자들에게 하여금 좀 더 유익한 정보들을 제공하게 하는 동기부여 같은 역할을 할 수 있도록 </a:t>
            </a:r>
          </a:p>
          <a:p>
            <a:r>
              <a:rPr lang="ko-KR" altLang="en-US" dirty="0" smtClean="0"/>
              <a:t>랭킹 시스템을 구축하였습니다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이외에도 다양한 기능들이 있지만 다른 블로그들보다 특화된 기능들을 </a:t>
            </a:r>
            <a:r>
              <a:rPr lang="ko-KR" altLang="en-US" dirty="0" err="1" smtClean="0"/>
              <a:t>소개시켜드리고</a:t>
            </a:r>
            <a:r>
              <a:rPr lang="ko-KR" altLang="en-US" dirty="0" smtClean="0"/>
              <a:t> 싶었고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그외의</a:t>
            </a:r>
            <a:r>
              <a:rPr lang="ko-KR" altLang="en-US" dirty="0" smtClean="0"/>
              <a:t> 기능들을 알고 싶으신 분들은 저희의 </a:t>
            </a:r>
            <a:r>
              <a:rPr lang="ko-KR" altLang="en-US" dirty="0" err="1" smtClean="0"/>
              <a:t>웹페이지에</a:t>
            </a:r>
            <a:r>
              <a:rPr lang="ko-KR" altLang="en-US" dirty="0" smtClean="0"/>
              <a:t> 방문하셔서 이용해 주시면 감사하겠습니다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11107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마지막으로 저희의 프로젝트 발전 가능성에 대해 말씀드리고 발표를 마치겠습니다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현재 저희 프로젝트는 사용자들에게 다양한 분야의 블로그들을 추천해주고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추천의 기준은 </a:t>
            </a:r>
            <a:r>
              <a:rPr lang="en-US" altLang="ko-KR" dirty="0" smtClean="0"/>
              <a:t>Fork</a:t>
            </a:r>
            <a:r>
              <a:rPr lang="ko-KR" altLang="en-US" dirty="0" smtClean="0"/>
              <a:t>한 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블로그 방문 횟수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팔로워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조회수 기반으로 추천을 </a:t>
            </a:r>
            <a:r>
              <a:rPr lang="ko-KR" altLang="en-US" dirty="0" err="1" smtClean="0"/>
              <a:t>해주고있지만</a:t>
            </a:r>
            <a:endParaRPr lang="ko-KR" altLang="en-US" dirty="0" smtClean="0"/>
          </a:p>
          <a:p>
            <a:r>
              <a:rPr lang="ko-KR" altLang="en-US" dirty="0" smtClean="0"/>
              <a:t>더 나아가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사용자 관심을 기반</a:t>
            </a:r>
            <a:r>
              <a:rPr lang="en-US" altLang="ko-KR" dirty="0" smtClean="0"/>
              <a:t>"</a:t>
            </a:r>
            <a:r>
              <a:rPr lang="ko-KR" altLang="en-US" dirty="0" smtClean="0"/>
              <a:t>으로 하여 추천해줄 뿐만 아니라 요즘 </a:t>
            </a:r>
            <a:r>
              <a:rPr lang="ko-KR" altLang="en-US" dirty="0" err="1" smtClean="0"/>
              <a:t>웹상에서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사용자가 평소 검색을 했던 기록들을 기반으로 광고를 해주듯 저희 </a:t>
            </a:r>
            <a:r>
              <a:rPr lang="ko-KR" altLang="en-US" dirty="0" err="1" smtClean="0"/>
              <a:t>메모디</a:t>
            </a:r>
            <a:r>
              <a:rPr lang="ko-KR" altLang="en-US" dirty="0" smtClean="0"/>
              <a:t> 프로젝트에서도</a:t>
            </a:r>
          </a:p>
          <a:p>
            <a:r>
              <a:rPr lang="ko-KR" altLang="en-US" dirty="0" smtClean="0"/>
              <a:t>사용자의 평소 검색 기록을 기반으로 키워드를 추출하여 블로그를 추천할 수 있도록 </a:t>
            </a:r>
          </a:p>
          <a:p>
            <a:r>
              <a:rPr lang="ko-KR" altLang="en-US" dirty="0" smtClean="0"/>
              <a:t>개선하여 좀 더 양질의 블로그 생태계를 구축할 수 있도록 서비스를 제공할 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이번 </a:t>
            </a:r>
            <a:r>
              <a:rPr lang="ko-KR" altLang="en-US" dirty="0" err="1" smtClean="0"/>
              <a:t>싸피</a:t>
            </a:r>
            <a:r>
              <a:rPr lang="ko-KR" altLang="en-US" dirty="0" smtClean="0"/>
              <a:t> 첫번째 프로젝트가 끝난다고 하더라도 계속적으로 발전해나가는 저희의 </a:t>
            </a:r>
          </a:p>
          <a:p>
            <a:r>
              <a:rPr lang="ko-KR" altLang="en-US" dirty="0" err="1" smtClean="0"/>
              <a:t>메모디</a:t>
            </a:r>
            <a:r>
              <a:rPr lang="ko-KR" altLang="en-US" dirty="0" smtClean="0"/>
              <a:t> 프로젝트를 </a:t>
            </a:r>
            <a:r>
              <a:rPr lang="ko-KR" altLang="en-US" dirty="0" err="1" smtClean="0"/>
              <a:t>지켜봐주시고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많이 애용해주시기 바랍니다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791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저희 프로젝트 소개에 앞서 왜 저희의 프로젝트 이름이 </a:t>
            </a:r>
            <a:r>
              <a:rPr lang="ko-KR" altLang="en-US" dirty="0" err="1" smtClean="0"/>
              <a:t>메모디인지</a:t>
            </a:r>
            <a:endParaRPr lang="ko-KR" altLang="en-US" dirty="0" smtClean="0"/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메모디</a:t>
            </a:r>
            <a:r>
              <a:rPr lang="ko-KR" altLang="en-US" dirty="0" smtClean="0"/>
              <a:t> 프로젝트의 관점 포인트가 무엇인지 간단하게 </a:t>
            </a:r>
            <a:r>
              <a:rPr lang="ko-KR" altLang="en-US" dirty="0" err="1" smtClean="0"/>
              <a:t>소개드리고</a:t>
            </a:r>
            <a:endParaRPr lang="ko-KR" altLang="en-US" dirty="0" smtClean="0"/>
          </a:p>
          <a:p>
            <a:r>
              <a:rPr lang="ko-KR" altLang="en-US" dirty="0" smtClean="0"/>
              <a:t>이와 같은 목차 순서대로 프로젝트 설명을 시작하도록 하겠습니다</a:t>
            </a:r>
            <a:r>
              <a:rPr lang="en-US" altLang="ko-KR" dirty="0" smtClean="0"/>
              <a:t>.</a:t>
            </a:r>
            <a:endParaRPr lang="en-KR" altLang="ko-KR" dirty="0" smtClean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460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메모디는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Memo + Study</a:t>
            </a:r>
            <a:r>
              <a:rPr lang="ko-KR" altLang="en-US" dirty="0" smtClean="0"/>
              <a:t>의 합성어로 저희 프로젝트의 </a:t>
            </a:r>
            <a:r>
              <a:rPr lang="ko-KR" altLang="en-US" dirty="0" err="1" smtClean="0"/>
              <a:t>주제이자</a:t>
            </a:r>
            <a:r>
              <a:rPr lang="ko-KR" altLang="en-US" dirty="0" smtClean="0"/>
              <a:t> 블로그의 주요 특징인</a:t>
            </a:r>
          </a:p>
          <a:p>
            <a:r>
              <a:rPr lang="ko-KR" altLang="en-US" dirty="0" err="1" smtClean="0"/>
              <a:t>기록해둔다는</a:t>
            </a:r>
            <a:r>
              <a:rPr lang="ko-KR" altLang="en-US" dirty="0" smtClean="0"/>
              <a:t> 의미를 가진 </a:t>
            </a:r>
            <a:r>
              <a:rPr lang="en-US" altLang="ko-KR" dirty="0" smtClean="0"/>
              <a:t>Memo</a:t>
            </a:r>
            <a:r>
              <a:rPr lang="ko-KR" altLang="en-US" dirty="0" smtClean="0"/>
              <a:t>의 특징과     함께 발전해나가는 </a:t>
            </a:r>
            <a:r>
              <a:rPr lang="en-US" altLang="ko-KR" dirty="0" smtClean="0"/>
              <a:t>Study </a:t>
            </a:r>
            <a:r>
              <a:rPr lang="ko-KR" altLang="en-US" dirty="0" smtClean="0"/>
              <a:t>모임의 의미를 합쳐 </a:t>
            </a:r>
          </a:p>
          <a:p>
            <a:r>
              <a:rPr lang="en-US" altLang="ko-KR" dirty="0" err="1" smtClean="0"/>
              <a:t>Memody</a:t>
            </a:r>
            <a:r>
              <a:rPr lang="ko-KR" altLang="en-US" dirty="0" smtClean="0"/>
              <a:t>라는 프로젝트 이름을 만들게 되었습니다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694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 프로젝트의 표어는 같은 분야의 공부</a:t>
            </a:r>
            <a:r>
              <a:rPr lang="en-US" altLang="ko-KR" dirty="0" smtClean="0"/>
              <a:t>(Study)</a:t>
            </a:r>
            <a:r>
              <a:rPr lang="ko-KR" altLang="en-US" dirty="0" smtClean="0"/>
              <a:t>하는 사람끼리 한 곳에서 같이 메모하자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107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즉 저희의 관점 포인트는 </a:t>
            </a:r>
            <a:r>
              <a:rPr lang="en-US" altLang="ko-KR" dirty="0" smtClean="0"/>
              <a:t>"</a:t>
            </a:r>
            <a:r>
              <a:rPr lang="ko-KR" altLang="en-US" dirty="0" smtClean="0"/>
              <a:t>공유</a:t>
            </a:r>
            <a:r>
              <a:rPr lang="en-US" altLang="ko-KR" dirty="0" smtClean="0"/>
              <a:t>"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요즘 지식뿐만 아니라 물건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 </a:t>
            </a:r>
          </a:p>
          <a:p>
            <a:r>
              <a:rPr lang="ko-KR" altLang="en-US" dirty="0" smtClean="0"/>
              <a:t>모든 부분에서 공유를 하고있습니다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저희는 지식의 공유를 초점에 두고 </a:t>
            </a:r>
          </a:p>
          <a:p>
            <a:r>
              <a:rPr lang="ko-KR" altLang="en-US" dirty="0" smtClean="0"/>
              <a:t>공유할 수 있는 블로그를 만들어보자는 기획 의도를 가지고 프로젝트를 진행하였습니다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0365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지금부터 저희 </a:t>
            </a:r>
            <a:r>
              <a:rPr lang="ko-KR" altLang="en-US" dirty="0" err="1" smtClean="0"/>
              <a:t>메모디</a:t>
            </a:r>
            <a:r>
              <a:rPr lang="ko-KR" altLang="en-US" dirty="0" smtClean="0"/>
              <a:t> 프로젝트를 간략하게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기본적으로 블로그의 기능을 가지고있습니다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블로그 </a:t>
            </a:r>
            <a:r>
              <a:rPr lang="en-US" altLang="ko-KR" dirty="0" smtClean="0"/>
              <a:t>CRUD </a:t>
            </a:r>
            <a:r>
              <a:rPr lang="ko-KR" altLang="en-US" dirty="0" err="1" smtClean="0"/>
              <a:t>뿐만아니라</a:t>
            </a:r>
            <a:endParaRPr lang="ko-KR" altLang="en-US" dirty="0" smtClean="0"/>
          </a:p>
          <a:p>
            <a:r>
              <a:rPr lang="ko-KR" altLang="en-US" dirty="0" smtClean="0"/>
              <a:t>블로그 내에 </a:t>
            </a:r>
            <a:r>
              <a:rPr lang="ko-KR" altLang="en-US" dirty="0" err="1" smtClean="0"/>
              <a:t>게시글들을</a:t>
            </a:r>
            <a:r>
              <a:rPr lang="ko-KR" altLang="en-US" dirty="0" smtClean="0"/>
              <a:t> 작성할 수 있고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해쉬태그를</a:t>
            </a:r>
            <a:r>
              <a:rPr lang="ko-KR" altLang="en-US" dirty="0" smtClean="0"/>
              <a:t> 이용하여 다양한 블로그를 </a:t>
            </a:r>
          </a:p>
          <a:p>
            <a:r>
              <a:rPr lang="ko-KR" altLang="en-US" dirty="0" smtClean="0"/>
              <a:t>운영할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뿐만 아니라 개인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다수가 블로그를 공유할 수 있도록</a:t>
            </a:r>
          </a:p>
          <a:p>
            <a:r>
              <a:rPr lang="ko-KR" altLang="en-US" dirty="0" smtClean="0"/>
              <a:t>블로그 내 </a:t>
            </a:r>
            <a:r>
              <a:rPr lang="ko-KR" altLang="en-US" dirty="0" err="1" smtClean="0"/>
              <a:t>멤버추가</a:t>
            </a:r>
            <a:r>
              <a:rPr lang="ko-KR" altLang="en-US" dirty="0" smtClean="0"/>
              <a:t> 기능을 구현하였고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댓글을 통해 서로 소통의 장을 만들었습니다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1770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일반적인 기능 뿐만 아니라 저희 </a:t>
            </a:r>
            <a:r>
              <a:rPr lang="ko-KR" altLang="en-US" dirty="0" err="1" smtClean="0"/>
              <a:t>메모디만의</a:t>
            </a:r>
            <a:r>
              <a:rPr lang="ko-KR" altLang="en-US" dirty="0" smtClean="0"/>
              <a:t> 특별한 기능을 소개해드리겠습니다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9317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Fork </a:t>
            </a:r>
            <a:r>
              <a:rPr lang="ko-KR" altLang="en-US" dirty="0" smtClean="0"/>
              <a:t>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다들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사용하시면서 </a:t>
            </a:r>
            <a:r>
              <a:rPr lang="en-US" altLang="ko-KR" dirty="0" smtClean="0"/>
              <a:t>Fork </a:t>
            </a:r>
            <a:r>
              <a:rPr lang="ko-KR" altLang="en-US" dirty="0" smtClean="0"/>
              <a:t>기능을 </a:t>
            </a:r>
            <a:r>
              <a:rPr lang="ko-KR" altLang="en-US" dirty="0" err="1" smtClean="0"/>
              <a:t>사용해보셨을겁니다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기능을 고스란히 블로그에 가져와서 이곳저곳 </a:t>
            </a:r>
            <a:r>
              <a:rPr lang="ko-KR" altLang="en-US" dirty="0" err="1" smtClean="0"/>
              <a:t>뿔뿔히</a:t>
            </a:r>
            <a:r>
              <a:rPr lang="ko-KR" altLang="en-US" dirty="0" smtClean="0"/>
              <a:t> 흩어져있는 블로그들의 좋은 정보들을</a:t>
            </a:r>
          </a:p>
          <a:p>
            <a:r>
              <a:rPr lang="en-US" altLang="ko-KR" dirty="0" smtClean="0"/>
              <a:t>Fork </a:t>
            </a:r>
            <a:r>
              <a:rPr lang="ko-KR" altLang="en-US" dirty="0" smtClean="0"/>
              <a:t>해와서 나의 블로그에 가져올 수 있는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기능이 가능한 이유는 바로 공유가 가능한</a:t>
            </a:r>
          </a:p>
          <a:p>
            <a:r>
              <a:rPr lang="ko-KR" altLang="en-US" dirty="0" err="1" smtClean="0"/>
              <a:t>메모디</a:t>
            </a:r>
            <a:r>
              <a:rPr lang="ko-KR" altLang="en-US" dirty="0" smtClean="0"/>
              <a:t> 프로젝트의 </a:t>
            </a:r>
            <a:r>
              <a:rPr lang="ko-KR" altLang="en-US" dirty="0" err="1" smtClean="0"/>
              <a:t>특징때문입니다</a:t>
            </a:r>
            <a:r>
              <a:rPr lang="en-US" altLang="ko-KR" dirty="0" smtClean="0"/>
              <a:t>. </a:t>
            </a:r>
          </a:p>
          <a:p>
            <a:endParaRPr lang="en-US" dirty="0" smtClean="0"/>
          </a:p>
          <a:p>
            <a:r>
              <a:rPr lang="ko-KR" altLang="en-US" dirty="0" smtClean="0"/>
              <a:t>네이버 지식인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구글의 다양한 블로그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웹싸이트들의</a:t>
            </a:r>
            <a:r>
              <a:rPr lang="ko-KR" altLang="en-US" dirty="0" smtClean="0"/>
              <a:t> 정보들이 </a:t>
            </a:r>
            <a:r>
              <a:rPr lang="ko-KR" altLang="en-US" dirty="0" err="1" smtClean="0"/>
              <a:t>뿔뿔히</a:t>
            </a:r>
            <a:r>
              <a:rPr lang="ko-KR" altLang="en-US" dirty="0" smtClean="0"/>
              <a:t> 흩어져있는 가운데</a:t>
            </a:r>
          </a:p>
          <a:p>
            <a:r>
              <a:rPr lang="ko-KR" altLang="en-US" dirty="0" smtClean="0"/>
              <a:t>원하는 정보들은 꼭 하나같이 빠져있기 마련입니다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저희는 이러한 흩어져있는 정보들을</a:t>
            </a:r>
          </a:p>
          <a:p>
            <a:r>
              <a:rPr lang="ko-KR" altLang="en-US" dirty="0" smtClean="0"/>
              <a:t>하나의 블로그로 모을 수 있는 공유의 생태계를 형성할 수 있는 홈페이지를 구축하였습니다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5477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en-US" altLang="ko-KR" dirty="0" smtClean="0"/>
              <a:t>Ranking </a:t>
            </a:r>
            <a:r>
              <a:rPr lang="ko-KR" altLang="en-US" dirty="0" smtClean="0"/>
              <a:t>시스템입니다</a:t>
            </a:r>
            <a:r>
              <a:rPr lang="en-US" altLang="ko-KR" dirty="0" smtClean="0"/>
              <a:t>. Fork</a:t>
            </a:r>
            <a:r>
              <a:rPr lang="ko-KR" altLang="en-US" dirty="0" smtClean="0"/>
              <a:t>를 해가면 나한테 뭐가 좋은 것인지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블로그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를 공유하면</a:t>
            </a:r>
          </a:p>
          <a:p>
            <a:r>
              <a:rPr lang="ko-KR" altLang="en-US" dirty="0" smtClean="0"/>
              <a:t>뭐가 이점이 있는지 의문점을 가지게 </a:t>
            </a:r>
            <a:r>
              <a:rPr lang="ko-KR" altLang="en-US" dirty="0" err="1" smtClean="0"/>
              <a:t>될것입니다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궁금증을 </a:t>
            </a:r>
            <a:r>
              <a:rPr lang="ko-KR" altLang="en-US" dirty="0" err="1" smtClean="0"/>
              <a:t>해소시켜주는것이</a:t>
            </a:r>
            <a:r>
              <a:rPr lang="ko-KR" altLang="en-US" dirty="0" smtClean="0"/>
              <a:t> 바로 랭킹 시스템입니다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여러분들도 잘 아시겠지만 </a:t>
            </a:r>
            <a:r>
              <a:rPr lang="ko-KR" altLang="en-US" dirty="0" err="1" smtClean="0"/>
              <a:t>스택오버플로우같은</a:t>
            </a:r>
            <a:r>
              <a:rPr lang="ko-KR" altLang="en-US" dirty="0" smtClean="0"/>
              <a:t> 사이트에서 많은 개발자들이 질문을 하고 답하는</a:t>
            </a:r>
          </a:p>
          <a:p>
            <a:r>
              <a:rPr lang="ko-KR" altLang="en-US" dirty="0" err="1" smtClean="0"/>
              <a:t>웹페이지가</a:t>
            </a:r>
            <a:r>
              <a:rPr lang="ko-KR" altLang="en-US" dirty="0" smtClean="0"/>
              <a:t> 존재합니다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네이버 지식인 같은 경우에도 많은 질문에 대한 </a:t>
            </a:r>
            <a:r>
              <a:rPr lang="ko-KR" altLang="en-US" dirty="0" err="1" smtClean="0"/>
              <a:t>채택받을</a:t>
            </a:r>
            <a:r>
              <a:rPr lang="ko-KR" altLang="en-US" dirty="0" smtClean="0"/>
              <a:t> 만한 좋은 답변을 한</a:t>
            </a:r>
          </a:p>
          <a:p>
            <a:r>
              <a:rPr lang="ko-KR" altLang="en-US" dirty="0" smtClean="0"/>
              <a:t>사람들에게 랭킹을 매겨주는 생태계가 존재합니다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이러한 생태계는 다양한 사람들에게도 긍정적인 효과를 불러일으킨다고 생각하였고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메모디</a:t>
            </a:r>
            <a:r>
              <a:rPr lang="ko-KR" altLang="en-US" dirty="0" smtClean="0"/>
              <a:t> 프로젝트에서도 이러한 </a:t>
            </a:r>
            <a:r>
              <a:rPr lang="ko-KR" altLang="en-US" dirty="0" err="1" smtClean="0"/>
              <a:t>랭킹시스템</a:t>
            </a:r>
            <a:r>
              <a:rPr lang="ko-KR" altLang="en-US" dirty="0" smtClean="0"/>
              <a:t> 도입을 통해 좀더 양질의 </a:t>
            </a:r>
            <a:r>
              <a:rPr lang="en-US" altLang="ko-KR" dirty="0" smtClean="0"/>
              <a:t>Post </a:t>
            </a:r>
            <a:r>
              <a:rPr lang="ko-KR" altLang="en-US" dirty="0" err="1" smtClean="0"/>
              <a:t>게시글을</a:t>
            </a:r>
            <a:r>
              <a:rPr lang="ko-KR" altLang="en-US" dirty="0" smtClean="0"/>
              <a:t> 제공하고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이로인해</a:t>
            </a:r>
            <a:r>
              <a:rPr lang="ko-KR" altLang="en-US" dirty="0" smtClean="0"/>
              <a:t> 많은 사람들에게 만족도를 줄 수 있도록 하였습니다</a:t>
            </a:r>
            <a:r>
              <a:rPr lang="en-US" altLang="ko-KR" dirty="0" smtClean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lIns="99075" tIns="49538" rIns="99075" bIns="49538"/>
          <a:lstStyle/>
          <a:p>
            <a:fld id="{A0BAE275-5E31-7140-8509-0085E278980B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964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9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30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10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6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68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9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8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7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0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88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E7C95-AFE0-43A7-9010-C5436B4C324B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8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5">
            <a:extLst>
              <a:ext uri="{FF2B5EF4-FFF2-40B4-BE49-F238E27FC236}">
                <a16:creationId xmlns:a16="http://schemas.microsoft.com/office/drawing/2014/main" id="{E5D5C673-C43F-C540-A64A-BC6ABCC7EA6E}"/>
              </a:ext>
            </a:extLst>
          </p:cNvPr>
          <p:cNvSpPr/>
          <p:nvPr/>
        </p:nvSpPr>
        <p:spPr>
          <a:xfrm>
            <a:off x="5244830" y="544750"/>
            <a:ext cx="1702340" cy="1702340"/>
          </a:xfrm>
          <a:prstGeom prst="ellipse">
            <a:avLst/>
          </a:prstGeom>
          <a:solidFill>
            <a:srgbClr val="4DC8A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5">
            <a:extLst>
              <a:ext uri="{FF2B5EF4-FFF2-40B4-BE49-F238E27FC236}">
                <a16:creationId xmlns:a16="http://schemas.microsoft.com/office/drawing/2014/main" id="{6348DB6E-F28B-5B40-B4D8-490C82F20630}"/>
              </a:ext>
            </a:extLst>
          </p:cNvPr>
          <p:cNvSpPr/>
          <p:nvPr/>
        </p:nvSpPr>
        <p:spPr>
          <a:xfrm>
            <a:off x="6477000" y="544750"/>
            <a:ext cx="1702340" cy="1702340"/>
          </a:xfrm>
          <a:prstGeom prst="ellipse">
            <a:avLst/>
          </a:prstGeom>
          <a:solidFill>
            <a:srgbClr val="4DC8A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012660" y="544750"/>
            <a:ext cx="1702340" cy="1702340"/>
          </a:xfrm>
          <a:prstGeom prst="ellipse">
            <a:avLst/>
          </a:prstGeom>
          <a:solidFill>
            <a:srgbClr val="4DC8A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17859-4993-FE47-8331-2B02BAEE7314}"/>
              </a:ext>
            </a:extLst>
          </p:cNvPr>
          <p:cNvSpPr txBox="1"/>
          <p:nvPr/>
        </p:nvSpPr>
        <p:spPr>
          <a:xfrm>
            <a:off x="5046675" y="4459808"/>
            <a:ext cx="20986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서울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반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6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조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dist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김재영 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김형택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dist"/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제유빈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조민경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dist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현유진</a:t>
            </a:r>
          </a:p>
        </p:txBody>
      </p:sp>
      <p:pic>
        <p:nvPicPr>
          <p:cNvPr id="3" name="Picture 2" descr="A picture containing cat&#10;&#10;Description automatically generated">
            <a:extLst>
              <a:ext uri="{FF2B5EF4-FFF2-40B4-BE49-F238E27FC236}">
                <a16:creationId xmlns:a16="http://schemas.microsoft.com/office/drawing/2014/main" id="{934BFE31-CF00-8543-A31E-6744BF93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77" y="2724269"/>
            <a:ext cx="4129247" cy="11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285522" y="267584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25692" y="1036245"/>
            <a:ext cx="25362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03 </a:t>
            </a:r>
            <a:r>
              <a:rPr lang="ko-KR" altLang="en-US" sz="32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기술 스택</a:t>
            </a:r>
            <a:endParaRPr lang="en-US" altLang="ko-KR" sz="44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129C1173-21D1-214F-8ACF-C804DB57B3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39" y="1805686"/>
            <a:ext cx="7992362" cy="50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285522" y="267584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97589" y="1036245"/>
            <a:ext cx="1792478" cy="126188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03</a:t>
            </a:r>
            <a:endParaRPr lang="en-US" altLang="ko-KR" sz="3200" b="1" dirty="0">
              <a:solidFill>
                <a:srgbClr val="2C6D5C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  <a:p>
            <a:pPr algn="ctr"/>
            <a:r>
              <a:rPr lang="ko-KR" altLang="en-US" sz="32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기술 스택</a:t>
            </a:r>
            <a:endParaRPr lang="en-US" altLang="ko-KR" sz="44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" name="타원 12">
            <a:extLst>
              <a:ext uri="{FF2B5EF4-FFF2-40B4-BE49-F238E27FC236}">
                <a16:creationId xmlns:a16="http://schemas.microsoft.com/office/drawing/2014/main" id="{1A073BB7-405B-1341-86E1-418B752FD515}"/>
              </a:ext>
            </a:extLst>
          </p:cNvPr>
          <p:cNvSpPr/>
          <p:nvPr/>
        </p:nvSpPr>
        <p:spPr>
          <a:xfrm>
            <a:off x="1066974" y="2586416"/>
            <a:ext cx="662258" cy="662258"/>
          </a:xfrm>
          <a:prstGeom prst="ellipse">
            <a:avLst/>
          </a:prstGeom>
          <a:solidFill>
            <a:srgbClr val="42A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A288"/>
              </a:solidFill>
            </a:endParaRPr>
          </a:p>
        </p:txBody>
      </p:sp>
      <p:grpSp>
        <p:nvGrpSpPr>
          <p:cNvPr id="11" name="그룹 16">
            <a:extLst>
              <a:ext uri="{FF2B5EF4-FFF2-40B4-BE49-F238E27FC236}">
                <a16:creationId xmlns:a16="http://schemas.microsoft.com/office/drawing/2014/main" id="{BE234174-1C83-224C-AE33-8DBA02129AE7}"/>
              </a:ext>
            </a:extLst>
          </p:cNvPr>
          <p:cNvGrpSpPr/>
          <p:nvPr/>
        </p:nvGrpSpPr>
        <p:grpSpPr>
          <a:xfrm>
            <a:off x="1794431" y="2590875"/>
            <a:ext cx="3365024" cy="653340"/>
            <a:chOff x="2535211" y="3106042"/>
            <a:chExt cx="3365024" cy="6533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4173C-5E90-894C-AFAB-0EBCD6381E0A}"/>
                </a:ext>
              </a:extLst>
            </p:cNvPr>
            <p:cNvSpPr txBox="1"/>
            <p:nvPr/>
          </p:nvSpPr>
          <p:spPr>
            <a:xfrm>
              <a:off x="2535211" y="3106042"/>
              <a:ext cx="127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Spring Boot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BBEDF-1AE5-484E-855C-FBEE93D59A67}"/>
                </a:ext>
              </a:extLst>
            </p:cNvPr>
            <p:cNvSpPr txBox="1"/>
            <p:nvPr/>
          </p:nvSpPr>
          <p:spPr>
            <a:xfrm>
              <a:off x="2535211" y="3420828"/>
              <a:ext cx="3365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전반적인 기능 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Rest Controller 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구현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D113EE-A6EF-B749-A77B-F62BB3C9145D}"/>
              </a:ext>
            </a:extLst>
          </p:cNvPr>
          <p:cNvSpPr txBox="1"/>
          <p:nvPr/>
        </p:nvSpPr>
        <p:spPr>
          <a:xfrm>
            <a:off x="1794430" y="364066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Spring Security + JWT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A3348-3762-224E-A5FB-DC1D08D7F1D9}"/>
              </a:ext>
            </a:extLst>
          </p:cNvPr>
          <p:cNvSpPr txBox="1"/>
          <p:nvPr/>
        </p:nvSpPr>
        <p:spPr>
          <a:xfrm>
            <a:off x="1794430" y="3955454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Filter, Token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CBD0B2-9F07-F54B-8B79-E2641005B92A}"/>
              </a:ext>
            </a:extLst>
          </p:cNvPr>
          <p:cNvSpPr txBox="1"/>
          <p:nvPr/>
        </p:nvSpPr>
        <p:spPr>
          <a:xfrm>
            <a:off x="1794429" y="4690461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Spring Data JPA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DB69-B323-1042-AE45-2EC7BF53B87D}"/>
              </a:ext>
            </a:extLst>
          </p:cNvPr>
          <p:cNvSpPr txBox="1"/>
          <p:nvPr/>
        </p:nvSpPr>
        <p:spPr>
          <a:xfrm>
            <a:off x="1794429" y="5005247"/>
            <a:ext cx="419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쿼리 작성을 하지 않고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DB Table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객체로 접근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타원 5">
            <a:extLst>
              <a:ext uri="{FF2B5EF4-FFF2-40B4-BE49-F238E27FC236}">
                <a16:creationId xmlns:a16="http://schemas.microsoft.com/office/drawing/2014/main" id="{842913E2-47B8-F746-B684-CFC88B05CE11}"/>
              </a:ext>
            </a:extLst>
          </p:cNvPr>
          <p:cNvSpPr/>
          <p:nvPr/>
        </p:nvSpPr>
        <p:spPr>
          <a:xfrm>
            <a:off x="1066974" y="3624325"/>
            <a:ext cx="662258" cy="662258"/>
          </a:xfrm>
          <a:prstGeom prst="ellipse">
            <a:avLst/>
          </a:prstGeom>
          <a:solidFill>
            <a:srgbClr val="42A288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4">
            <a:extLst>
              <a:ext uri="{FF2B5EF4-FFF2-40B4-BE49-F238E27FC236}">
                <a16:creationId xmlns:a16="http://schemas.microsoft.com/office/drawing/2014/main" id="{903C93B6-5B42-CF4B-BC6A-50C0A018E2BA}"/>
              </a:ext>
            </a:extLst>
          </p:cNvPr>
          <p:cNvSpPr/>
          <p:nvPr/>
        </p:nvSpPr>
        <p:spPr>
          <a:xfrm>
            <a:off x="1066974" y="4690461"/>
            <a:ext cx="662258" cy="662258"/>
          </a:xfrm>
          <a:prstGeom prst="ellipse">
            <a:avLst/>
          </a:prstGeom>
          <a:solidFill>
            <a:srgbClr val="42A28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2">
            <a:extLst>
              <a:ext uri="{FF2B5EF4-FFF2-40B4-BE49-F238E27FC236}">
                <a16:creationId xmlns:a16="http://schemas.microsoft.com/office/drawing/2014/main" id="{7ECF4557-B2CB-494B-99F9-0A6B5A4102E0}"/>
              </a:ext>
            </a:extLst>
          </p:cNvPr>
          <p:cNvSpPr/>
          <p:nvPr/>
        </p:nvSpPr>
        <p:spPr>
          <a:xfrm>
            <a:off x="6870771" y="2577498"/>
            <a:ext cx="662258" cy="662258"/>
          </a:xfrm>
          <a:prstGeom prst="ellipse">
            <a:avLst/>
          </a:prstGeom>
          <a:solidFill>
            <a:srgbClr val="42A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A288"/>
              </a:solidFill>
            </a:endParaRPr>
          </a:p>
        </p:txBody>
      </p:sp>
      <p:grpSp>
        <p:nvGrpSpPr>
          <p:cNvPr id="21" name="그룹 16">
            <a:extLst>
              <a:ext uri="{FF2B5EF4-FFF2-40B4-BE49-F238E27FC236}">
                <a16:creationId xmlns:a16="http://schemas.microsoft.com/office/drawing/2014/main" id="{50BC9B35-B449-E349-BB89-FD29A52C206D}"/>
              </a:ext>
            </a:extLst>
          </p:cNvPr>
          <p:cNvGrpSpPr/>
          <p:nvPr/>
        </p:nvGrpSpPr>
        <p:grpSpPr>
          <a:xfrm>
            <a:off x="7598228" y="2581957"/>
            <a:ext cx="4352474" cy="653340"/>
            <a:chOff x="2535211" y="3106042"/>
            <a:chExt cx="4352474" cy="6533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0C2057-8306-584C-B780-4B4AE58950F7}"/>
                </a:ext>
              </a:extLst>
            </p:cNvPr>
            <p:cNvSpPr txBox="1"/>
            <p:nvPr/>
          </p:nvSpPr>
          <p:spPr>
            <a:xfrm>
              <a:off x="2535211" y="3106042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XSS Filter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E698DD-D1BA-E446-84D7-EA2B21933853}"/>
                </a:ext>
              </a:extLst>
            </p:cNvPr>
            <p:cNvSpPr txBox="1"/>
            <p:nvPr/>
          </p:nvSpPr>
          <p:spPr>
            <a:xfrm>
              <a:off x="2535211" y="3420828"/>
              <a:ext cx="43524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lucy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-</a:t>
              </a:r>
              <a:r>
                <a:rPr lang="en-US" altLang="ko-KR" sz="1600" b="1" dirty="0" err="1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xss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-servlet-filter 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이용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,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 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XSS 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공격에 대비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3507CFC-46A3-7E43-8E7B-27F9F9BB8EF6}"/>
              </a:ext>
            </a:extLst>
          </p:cNvPr>
          <p:cNvSpPr txBox="1"/>
          <p:nvPr/>
        </p:nvSpPr>
        <p:spPr>
          <a:xfrm>
            <a:off x="7598227" y="363175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MySql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DD1653-AD63-784F-BA14-EFF1D06BD112}"/>
              </a:ext>
            </a:extLst>
          </p:cNvPr>
          <p:cNvSpPr txBox="1"/>
          <p:nvPr/>
        </p:nvSpPr>
        <p:spPr>
          <a:xfrm>
            <a:off x="7598227" y="3946536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Data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저장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50279-62D3-7748-8F54-934FFFC10AF6}"/>
              </a:ext>
            </a:extLst>
          </p:cNvPr>
          <p:cNvSpPr txBox="1"/>
          <p:nvPr/>
        </p:nvSpPr>
        <p:spPr>
          <a:xfrm>
            <a:off x="7598226" y="468154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Redis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D26389-9BF2-9341-9852-0196FC37905C}"/>
              </a:ext>
            </a:extLst>
          </p:cNvPr>
          <p:cNvSpPr txBox="1"/>
          <p:nvPr/>
        </p:nvSpPr>
        <p:spPr>
          <a:xfrm>
            <a:off x="7598226" y="4996329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맵 데이터 저장소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토큰을 만료시간까지 저장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8" name="타원 5">
            <a:extLst>
              <a:ext uri="{FF2B5EF4-FFF2-40B4-BE49-F238E27FC236}">
                <a16:creationId xmlns:a16="http://schemas.microsoft.com/office/drawing/2014/main" id="{F01536FC-58A5-BD49-885C-FE263F99C47C}"/>
              </a:ext>
            </a:extLst>
          </p:cNvPr>
          <p:cNvSpPr/>
          <p:nvPr/>
        </p:nvSpPr>
        <p:spPr>
          <a:xfrm>
            <a:off x="6870771" y="3615407"/>
            <a:ext cx="662258" cy="662258"/>
          </a:xfrm>
          <a:prstGeom prst="ellipse">
            <a:avLst/>
          </a:prstGeom>
          <a:solidFill>
            <a:srgbClr val="42A288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4">
            <a:extLst>
              <a:ext uri="{FF2B5EF4-FFF2-40B4-BE49-F238E27FC236}">
                <a16:creationId xmlns:a16="http://schemas.microsoft.com/office/drawing/2014/main" id="{7241328B-934C-2F4D-8881-214D56AD9A38}"/>
              </a:ext>
            </a:extLst>
          </p:cNvPr>
          <p:cNvSpPr/>
          <p:nvPr/>
        </p:nvSpPr>
        <p:spPr>
          <a:xfrm>
            <a:off x="6870771" y="4681543"/>
            <a:ext cx="662258" cy="662258"/>
          </a:xfrm>
          <a:prstGeom prst="ellipse">
            <a:avLst/>
          </a:prstGeom>
          <a:solidFill>
            <a:srgbClr val="42A28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1A465E-2D93-ED4D-87E4-2928A0C3F66C}"/>
              </a:ext>
            </a:extLst>
          </p:cNvPr>
          <p:cNvSpPr txBox="1"/>
          <p:nvPr/>
        </p:nvSpPr>
        <p:spPr>
          <a:xfrm>
            <a:off x="1799348" y="5683520"/>
            <a:ext cx="62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AWS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9B3D0-BDE8-F643-B193-5E72B170EBC7}"/>
              </a:ext>
            </a:extLst>
          </p:cNvPr>
          <p:cNvSpPr txBox="1"/>
          <p:nvPr/>
        </p:nvSpPr>
        <p:spPr>
          <a:xfrm>
            <a:off x="1799348" y="5998306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EC2,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S3</a:t>
            </a:r>
          </a:p>
        </p:txBody>
      </p:sp>
      <p:sp>
        <p:nvSpPr>
          <p:cNvPr id="32" name="타원 4">
            <a:extLst>
              <a:ext uri="{FF2B5EF4-FFF2-40B4-BE49-F238E27FC236}">
                <a16:creationId xmlns:a16="http://schemas.microsoft.com/office/drawing/2014/main" id="{983CB7BB-F5EC-C54C-8650-1FF31A0F3FAF}"/>
              </a:ext>
            </a:extLst>
          </p:cNvPr>
          <p:cNvSpPr/>
          <p:nvPr/>
        </p:nvSpPr>
        <p:spPr>
          <a:xfrm>
            <a:off x="1071893" y="5683520"/>
            <a:ext cx="662258" cy="662258"/>
          </a:xfrm>
          <a:prstGeom prst="ellipse">
            <a:avLst/>
          </a:prstGeom>
          <a:solidFill>
            <a:srgbClr val="42A28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F843A-3A38-1940-B8DB-A2D96DA0A776}"/>
              </a:ext>
            </a:extLst>
          </p:cNvPr>
          <p:cNvSpPr txBox="1"/>
          <p:nvPr/>
        </p:nvSpPr>
        <p:spPr>
          <a:xfrm>
            <a:off x="7603145" y="56746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Nginx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120CBB-502F-964A-AEC2-D5A2EDE38B7F}"/>
              </a:ext>
            </a:extLst>
          </p:cNvPr>
          <p:cNvSpPr txBox="1"/>
          <p:nvPr/>
        </p:nvSpPr>
        <p:spPr>
          <a:xfrm>
            <a:off x="7603145" y="5989388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웹서버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구축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5" name="타원 4">
            <a:extLst>
              <a:ext uri="{FF2B5EF4-FFF2-40B4-BE49-F238E27FC236}">
                <a16:creationId xmlns:a16="http://schemas.microsoft.com/office/drawing/2014/main" id="{377967F5-A84F-7C49-AF9B-2EF280E932D5}"/>
              </a:ext>
            </a:extLst>
          </p:cNvPr>
          <p:cNvSpPr/>
          <p:nvPr/>
        </p:nvSpPr>
        <p:spPr>
          <a:xfrm>
            <a:off x="6875690" y="5674602"/>
            <a:ext cx="662258" cy="662258"/>
          </a:xfrm>
          <a:prstGeom prst="ellipse">
            <a:avLst/>
          </a:prstGeom>
          <a:solidFill>
            <a:srgbClr val="42A28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62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285522" y="267584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97589" y="1036245"/>
            <a:ext cx="1792478" cy="126188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03</a:t>
            </a:r>
            <a:endParaRPr lang="en-US" altLang="ko-KR" sz="3200" b="1" dirty="0">
              <a:solidFill>
                <a:srgbClr val="2C6D5C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  <a:p>
            <a:pPr algn="ctr"/>
            <a:r>
              <a:rPr lang="ko-KR" altLang="en-US" sz="32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기술 스택</a:t>
            </a:r>
            <a:endParaRPr lang="en-US" altLang="ko-KR" sz="44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" name="타원 12">
            <a:extLst>
              <a:ext uri="{FF2B5EF4-FFF2-40B4-BE49-F238E27FC236}">
                <a16:creationId xmlns:a16="http://schemas.microsoft.com/office/drawing/2014/main" id="{1A073BB7-405B-1341-86E1-418B752FD515}"/>
              </a:ext>
            </a:extLst>
          </p:cNvPr>
          <p:cNvSpPr/>
          <p:nvPr/>
        </p:nvSpPr>
        <p:spPr>
          <a:xfrm>
            <a:off x="1066974" y="2586416"/>
            <a:ext cx="662258" cy="662258"/>
          </a:xfrm>
          <a:prstGeom prst="ellipse">
            <a:avLst/>
          </a:prstGeom>
          <a:solidFill>
            <a:srgbClr val="42A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A288"/>
              </a:solidFill>
            </a:endParaRPr>
          </a:p>
        </p:txBody>
      </p:sp>
      <p:grpSp>
        <p:nvGrpSpPr>
          <p:cNvPr id="11" name="그룹 16">
            <a:extLst>
              <a:ext uri="{FF2B5EF4-FFF2-40B4-BE49-F238E27FC236}">
                <a16:creationId xmlns:a16="http://schemas.microsoft.com/office/drawing/2014/main" id="{BE234174-1C83-224C-AE33-8DBA02129AE7}"/>
              </a:ext>
            </a:extLst>
          </p:cNvPr>
          <p:cNvGrpSpPr/>
          <p:nvPr/>
        </p:nvGrpSpPr>
        <p:grpSpPr>
          <a:xfrm>
            <a:off x="1794431" y="2590875"/>
            <a:ext cx="1972015" cy="653340"/>
            <a:chOff x="2535211" y="3106042"/>
            <a:chExt cx="1972015" cy="6533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4173C-5E90-894C-AFAB-0EBCD6381E0A}"/>
                </a:ext>
              </a:extLst>
            </p:cNvPr>
            <p:cNvSpPr txBox="1"/>
            <p:nvPr/>
          </p:nvSpPr>
          <p:spPr>
            <a:xfrm>
              <a:off x="2535211" y="3106042"/>
              <a:ext cx="740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Vue.js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BBEDF-1AE5-484E-855C-FBEE93D59A67}"/>
                </a:ext>
              </a:extLst>
            </p:cNvPr>
            <p:cNvSpPr txBox="1"/>
            <p:nvPr/>
          </p:nvSpPr>
          <p:spPr>
            <a:xfrm>
              <a:off x="2535211" y="3420828"/>
              <a:ext cx="1972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Frontend 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기능 구현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D113EE-A6EF-B749-A77B-F62BB3C9145D}"/>
              </a:ext>
            </a:extLst>
          </p:cNvPr>
          <p:cNvSpPr txBox="1"/>
          <p:nvPr/>
        </p:nvSpPr>
        <p:spPr>
          <a:xfrm>
            <a:off x="1794430" y="3640668"/>
            <a:ext cx="65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Vuex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A3348-3762-224E-A5FB-DC1D08D7F1D9}"/>
              </a:ext>
            </a:extLst>
          </p:cNvPr>
          <p:cNvSpPr txBox="1"/>
          <p:nvPr/>
        </p:nvSpPr>
        <p:spPr>
          <a:xfrm>
            <a:off x="1794430" y="3955454"/>
            <a:ext cx="343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중앙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집중식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관리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(User, Main, Blog)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CBD0B2-9F07-F54B-8B79-E2641005B92A}"/>
              </a:ext>
            </a:extLst>
          </p:cNvPr>
          <p:cNvSpPr txBox="1"/>
          <p:nvPr/>
        </p:nvSpPr>
        <p:spPr>
          <a:xfrm>
            <a:off x="1794429" y="469046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Axios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DB69-B323-1042-AE45-2EC7BF53B87D}"/>
              </a:ext>
            </a:extLst>
          </p:cNvPr>
          <p:cNvSpPr txBox="1"/>
          <p:nvPr/>
        </p:nvSpPr>
        <p:spPr>
          <a:xfrm>
            <a:off x="1794429" y="5005247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비동기 통신 요청 처리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타원 5">
            <a:extLst>
              <a:ext uri="{FF2B5EF4-FFF2-40B4-BE49-F238E27FC236}">
                <a16:creationId xmlns:a16="http://schemas.microsoft.com/office/drawing/2014/main" id="{842913E2-47B8-F746-B684-CFC88B05CE11}"/>
              </a:ext>
            </a:extLst>
          </p:cNvPr>
          <p:cNvSpPr/>
          <p:nvPr/>
        </p:nvSpPr>
        <p:spPr>
          <a:xfrm>
            <a:off x="1066974" y="3624325"/>
            <a:ext cx="662258" cy="662258"/>
          </a:xfrm>
          <a:prstGeom prst="ellipse">
            <a:avLst/>
          </a:prstGeom>
          <a:solidFill>
            <a:srgbClr val="42A288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4">
            <a:extLst>
              <a:ext uri="{FF2B5EF4-FFF2-40B4-BE49-F238E27FC236}">
                <a16:creationId xmlns:a16="http://schemas.microsoft.com/office/drawing/2014/main" id="{903C93B6-5B42-CF4B-BC6A-50C0A018E2BA}"/>
              </a:ext>
            </a:extLst>
          </p:cNvPr>
          <p:cNvSpPr/>
          <p:nvPr/>
        </p:nvSpPr>
        <p:spPr>
          <a:xfrm>
            <a:off x="1066974" y="4690461"/>
            <a:ext cx="662258" cy="662258"/>
          </a:xfrm>
          <a:prstGeom prst="ellipse">
            <a:avLst/>
          </a:prstGeom>
          <a:solidFill>
            <a:srgbClr val="42A28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2">
            <a:extLst>
              <a:ext uri="{FF2B5EF4-FFF2-40B4-BE49-F238E27FC236}">
                <a16:creationId xmlns:a16="http://schemas.microsoft.com/office/drawing/2014/main" id="{7ECF4557-B2CB-494B-99F9-0A6B5A4102E0}"/>
              </a:ext>
            </a:extLst>
          </p:cNvPr>
          <p:cNvSpPr/>
          <p:nvPr/>
        </p:nvSpPr>
        <p:spPr>
          <a:xfrm>
            <a:off x="6870771" y="2577498"/>
            <a:ext cx="662258" cy="662258"/>
          </a:xfrm>
          <a:prstGeom prst="ellipse">
            <a:avLst/>
          </a:prstGeom>
          <a:solidFill>
            <a:srgbClr val="42A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A288"/>
              </a:solidFill>
            </a:endParaRPr>
          </a:p>
        </p:txBody>
      </p:sp>
      <p:grpSp>
        <p:nvGrpSpPr>
          <p:cNvPr id="21" name="그룹 16">
            <a:extLst>
              <a:ext uri="{FF2B5EF4-FFF2-40B4-BE49-F238E27FC236}">
                <a16:creationId xmlns:a16="http://schemas.microsoft.com/office/drawing/2014/main" id="{50BC9B35-B449-E349-BB89-FD29A52C206D}"/>
              </a:ext>
            </a:extLst>
          </p:cNvPr>
          <p:cNvGrpSpPr/>
          <p:nvPr/>
        </p:nvGrpSpPr>
        <p:grpSpPr>
          <a:xfrm>
            <a:off x="7598228" y="2581957"/>
            <a:ext cx="1648208" cy="653340"/>
            <a:chOff x="2535211" y="3106042"/>
            <a:chExt cx="1648208" cy="6533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0C2057-8306-584C-B780-4B4AE58950F7}"/>
                </a:ext>
              </a:extLst>
            </p:cNvPr>
            <p:cNvSpPr txBox="1"/>
            <p:nvPr/>
          </p:nvSpPr>
          <p:spPr>
            <a:xfrm>
              <a:off x="2535211" y="3106042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JavaScript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E698DD-D1BA-E446-84D7-EA2B21933853}"/>
                </a:ext>
              </a:extLst>
            </p:cNvPr>
            <p:cNvSpPr txBox="1"/>
            <p:nvPr/>
          </p:nvSpPr>
          <p:spPr>
            <a:xfrm>
              <a:off x="2535211" y="3420828"/>
              <a:ext cx="16482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상태 및 액션 관리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3507CFC-46A3-7E43-8E7B-27F9F9BB8EF6}"/>
              </a:ext>
            </a:extLst>
          </p:cNvPr>
          <p:cNvSpPr txBox="1"/>
          <p:nvPr/>
        </p:nvSpPr>
        <p:spPr>
          <a:xfrm>
            <a:off x="7598227" y="363175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Html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DD1653-AD63-784F-BA14-EFF1D06BD112}"/>
              </a:ext>
            </a:extLst>
          </p:cNvPr>
          <p:cNvSpPr txBox="1"/>
          <p:nvPr/>
        </p:nvSpPr>
        <p:spPr>
          <a:xfrm>
            <a:off x="7598227" y="394653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구현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50279-62D3-7748-8F54-934FFFC10AF6}"/>
              </a:ext>
            </a:extLst>
          </p:cNvPr>
          <p:cNvSpPr txBox="1"/>
          <p:nvPr/>
        </p:nvSpPr>
        <p:spPr>
          <a:xfrm>
            <a:off x="7598226" y="46815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css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D26389-9BF2-9341-9852-0196FC37905C}"/>
              </a:ext>
            </a:extLst>
          </p:cNvPr>
          <p:cNvSpPr txBox="1"/>
          <p:nvPr/>
        </p:nvSpPr>
        <p:spPr>
          <a:xfrm>
            <a:off x="7598226" y="4996329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스타일 적용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8" name="타원 5">
            <a:extLst>
              <a:ext uri="{FF2B5EF4-FFF2-40B4-BE49-F238E27FC236}">
                <a16:creationId xmlns:a16="http://schemas.microsoft.com/office/drawing/2014/main" id="{F01536FC-58A5-BD49-885C-FE263F99C47C}"/>
              </a:ext>
            </a:extLst>
          </p:cNvPr>
          <p:cNvSpPr/>
          <p:nvPr/>
        </p:nvSpPr>
        <p:spPr>
          <a:xfrm>
            <a:off x="6870771" y="3615407"/>
            <a:ext cx="662258" cy="662258"/>
          </a:xfrm>
          <a:prstGeom prst="ellipse">
            <a:avLst/>
          </a:prstGeom>
          <a:solidFill>
            <a:srgbClr val="42A288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4">
            <a:extLst>
              <a:ext uri="{FF2B5EF4-FFF2-40B4-BE49-F238E27FC236}">
                <a16:creationId xmlns:a16="http://schemas.microsoft.com/office/drawing/2014/main" id="{7241328B-934C-2F4D-8881-214D56AD9A38}"/>
              </a:ext>
            </a:extLst>
          </p:cNvPr>
          <p:cNvSpPr/>
          <p:nvPr/>
        </p:nvSpPr>
        <p:spPr>
          <a:xfrm>
            <a:off x="6870771" y="4681543"/>
            <a:ext cx="662258" cy="662258"/>
          </a:xfrm>
          <a:prstGeom prst="ellipse">
            <a:avLst/>
          </a:prstGeom>
          <a:solidFill>
            <a:srgbClr val="42A28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1A465E-2D93-ED4D-87E4-2928A0C3F66C}"/>
              </a:ext>
            </a:extLst>
          </p:cNvPr>
          <p:cNvSpPr txBox="1"/>
          <p:nvPr/>
        </p:nvSpPr>
        <p:spPr>
          <a:xfrm>
            <a:off x="1799348" y="5639276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vue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-cookies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9B3D0-BDE8-F643-B193-5E72B170EBC7}"/>
              </a:ext>
            </a:extLst>
          </p:cNvPr>
          <p:cNvSpPr txBox="1"/>
          <p:nvPr/>
        </p:nvSpPr>
        <p:spPr>
          <a:xfrm>
            <a:off x="1799348" y="5954062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User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쿠키 설정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타원 4">
            <a:extLst>
              <a:ext uri="{FF2B5EF4-FFF2-40B4-BE49-F238E27FC236}">
                <a16:creationId xmlns:a16="http://schemas.microsoft.com/office/drawing/2014/main" id="{983CB7BB-F5EC-C54C-8650-1FF31A0F3FAF}"/>
              </a:ext>
            </a:extLst>
          </p:cNvPr>
          <p:cNvSpPr/>
          <p:nvPr/>
        </p:nvSpPr>
        <p:spPr>
          <a:xfrm>
            <a:off x="1071893" y="5639276"/>
            <a:ext cx="662258" cy="662258"/>
          </a:xfrm>
          <a:prstGeom prst="ellipse">
            <a:avLst/>
          </a:prstGeom>
          <a:solidFill>
            <a:srgbClr val="42A28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F843A-3A38-1940-B8DB-A2D96DA0A776}"/>
              </a:ext>
            </a:extLst>
          </p:cNvPr>
          <p:cNvSpPr txBox="1"/>
          <p:nvPr/>
        </p:nvSpPr>
        <p:spPr>
          <a:xfrm>
            <a:off x="7603145" y="5630358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Vuetify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120CBB-502F-964A-AEC2-D5A2EDE38B7F}"/>
              </a:ext>
            </a:extLst>
          </p:cNvPr>
          <p:cNvSpPr txBox="1"/>
          <p:nvPr/>
        </p:nvSpPr>
        <p:spPr>
          <a:xfrm>
            <a:off x="7603145" y="5945144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디자인 및 레이아웃 설정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5" name="타원 4">
            <a:extLst>
              <a:ext uri="{FF2B5EF4-FFF2-40B4-BE49-F238E27FC236}">
                <a16:creationId xmlns:a16="http://schemas.microsoft.com/office/drawing/2014/main" id="{377967F5-A84F-7C49-AF9B-2EF280E932D5}"/>
              </a:ext>
            </a:extLst>
          </p:cNvPr>
          <p:cNvSpPr/>
          <p:nvPr/>
        </p:nvSpPr>
        <p:spPr>
          <a:xfrm>
            <a:off x="6875690" y="5630358"/>
            <a:ext cx="662258" cy="662258"/>
          </a:xfrm>
          <a:prstGeom prst="ellipse">
            <a:avLst/>
          </a:prstGeom>
          <a:solidFill>
            <a:srgbClr val="42A28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5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285522" y="1631681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95139" y="2338858"/>
            <a:ext cx="1601721" cy="201593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04</a:t>
            </a:r>
            <a:endParaRPr lang="en-US" altLang="ko-KR" sz="60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r>
              <a:rPr lang="ko-KR" altLang="en-US" sz="60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시연</a:t>
            </a:r>
            <a:endParaRPr lang="en-US" altLang="ko-KR" sz="6000" b="1" dirty="0">
              <a:solidFill>
                <a:srgbClr val="2C6D5C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9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285522" y="462454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008436" y="1231115"/>
            <a:ext cx="2170787" cy="126188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05.</a:t>
            </a:r>
          </a:p>
          <a:p>
            <a:pPr algn="ctr"/>
            <a:r>
              <a:rPr lang="ko-KR" altLang="en-US" sz="32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발전 가능성</a:t>
            </a:r>
            <a:endParaRPr lang="en-US" altLang="ko-KR" sz="3200" b="1" dirty="0">
              <a:solidFill>
                <a:srgbClr val="2C6D5C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324CD350-7866-8345-8C34-AD9090AD6F81}"/>
              </a:ext>
            </a:extLst>
          </p:cNvPr>
          <p:cNvSpPr/>
          <p:nvPr/>
        </p:nvSpPr>
        <p:spPr>
          <a:xfrm>
            <a:off x="0" y="2881561"/>
            <a:ext cx="12192000" cy="3968496"/>
          </a:xfrm>
          <a:prstGeom prst="rect">
            <a:avLst/>
          </a:prstGeom>
          <a:solidFill>
            <a:srgbClr val="42A288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9">
            <a:extLst>
              <a:ext uri="{FF2B5EF4-FFF2-40B4-BE49-F238E27FC236}">
                <a16:creationId xmlns:a16="http://schemas.microsoft.com/office/drawing/2014/main" id="{83642D56-1BFB-7A4E-9980-BA35ADA048C8}"/>
              </a:ext>
            </a:extLst>
          </p:cNvPr>
          <p:cNvSpPr/>
          <p:nvPr/>
        </p:nvSpPr>
        <p:spPr>
          <a:xfrm>
            <a:off x="1416050" y="3429000"/>
            <a:ext cx="9359900" cy="280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BEEFC-1DBF-8F42-BACB-A9867DACDBD2}"/>
              </a:ext>
            </a:extLst>
          </p:cNvPr>
          <p:cNvCxnSpPr/>
          <p:nvPr/>
        </p:nvCxnSpPr>
        <p:spPr>
          <a:xfrm>
            <a:off x="5421444" y="3421232"/>
            <a:ext cx="0" cy="2808288"/>
          </a:xfrm>
          <a:prstGeom prst="line">
            <a:avLst/>
          </a:prstGeom>
          <a:ln w="19050">
            <a:solidFill>
              <a:srgbClr val="2C6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8676F5-1ACD-0A49-A276-1FF73C1D8C68}"/>
              </a:ext>
            </a:extLst>
          </p:cNvPr>
          <p:cNvSpPr txBox="1"/>
          <p:nvPr/>
        </p:nvSpPr>
        <p:spPr>
          <a:xfrm>
            <a:off x="1909884" y="4105692"/>
            <a:ext cx="3296640" cy="2116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altLang="ko-KR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Fork</a:t>
            </a:r>
            <a:r>
              <a:rPr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한 횟수</a:t>
            </a:r>
            <a:endParaRPr lang="en-US" altLang="ko-KR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블로그 방문 횟수</a:t>
            </a:r>
            <a:endParaRPr lang="en-US" altLang="ko-KR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조회수</a:t>
            </a:r>
            <a:endParaRPr lang="en-US" altLang="ko-KR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8" name="직사각형 20">
            <a:extLst>
              <a:ext uri="{FF2B5EF4-FFF2-40B4-BE49-F238E27FC236}">
                <a16:creationId xmlns:a16="http://schemas.microsoft.com/office/drawing/2014/main" id="{91D18B15-3A52-C645-A832-B767724576DC}"/>
              </a:ext>
            </a:extLst>
          </p:cNvPr>
          <p:cNvSpPr/>
          <p:nvPr/>
        </p:nvSpPr>
        <p:spPr>
          <a:xfrm>
            <a:off x="1416050" y="3421232"/>
            <a:ext cx="9359900" cy="2808288"/>
          </a:xfrm>
          <a:prstGeom prst="rect">
            <a:avLst/>
          </a:prstGeom>
          <a:noFill/>
          <a:ln w="53975">
            <a:solidFill>
              <a:srgbClr val="2C6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546D0-353D-1A42-81F4-FA1F546DE8F6}"/>
              </a:ext>
            </a:extLst>
          </p:cNvPr>
          <p:cNvSpPr txBox="1"/>
          <p:nvPr/>
        </p:nvSpPr>
        <p:spPr>
          <a:xfrm>
            <a:off x="2554568" y="3501639"/>
            <a:ext cx="17283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추천 기준</a:t>
            </a:r>
            <a:endParaRPr lang="en-US" altLang="ko-KR" sz="35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B702C-1AD1-7D48-A7DA-1DC8C76A0265}"/>
              </a:ext>
            </a:extLst>
          </p:cNvPr>
          <p:cNvSpPr txBox="1"/>
          <p:nvPr/>
        </p:nvSpPr>
        <p:spPr>
          <a:xfrm>
            <a:off x="5889759" y="4400954"/>
            <a:ext cx="4993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b="1" dirty="0">
                <a:solidFill>
                  <a:srgbClr val="2E6D6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“</a:t>
            </a:r>
            <a:r>
              <a:rPr lang="ko-KR" altLang="en-US" sz="3200" b="1" dirty="0">
                <a:solidFill>
                  <a:srgbClr val="2E6D6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 관심을 기반으로</a:t>
            </a:r>
            <a:r>
              <a:rPr lang="en-US" altLang="ko-KR" sz="3200" b="1" dirty="0">
                <a:solidFill>
                  <a:srgbClr val="2E6D6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7236DF-D50C-7C4E-B688-23A95EA6E5A5}"/>
              </a:ext>
            </a:extLst>
          </p:cNvPr>
          <p:cNvSpPr txBox="1"/>
          <p:nvPr/>
        </p:nvSpPr>
        <p:spPr>
          <a:xfrm>
            <a:off x="5889759" y="5069229"/>
            <a:ext cx="46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사용자 평소 검색 기록을 기반으로 키워드 추출</a:t>
            </a:r>
            <a:endParaRPr lang="en-US" altLang="ko-KR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42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DC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C6851E-6179-A946-ABF2-B20952CA75C7}"/>
              </a:ext>
            </a:extLst>
          </p:cNvPr>
          <p:cNvSpPr txBox="1"/>
          <p:nvPr/>
        </p:nvSpPr>
        <p:spPr>
          <a:xfrm>
            <a:off x="4751956" y="1216649"/>
            <a:ext cx="26837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8800" dirty="0">
                <a:solidFill>
                  <a:srgbClr val="42A28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Index</a:t>
            </a:r>
            <a:endParaRPr lang="ko-KR" altLang="en-US" sz="8800" dirty="0">
              <a:solidFill>
                <a:srgbClr val="42A28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grpSp>
        <p:nvGrpSpPr>
          <p:cNvPr id="8" name="그룹 16">
            <a:extLst>
              <a:ext uri="{FF2B5EF4-FFF2-40B4-BE49-F238E27FC236}">
                <a16:creationId xmlns:a16="http://schemas.microsoft.com/office/drawing/2014/main" id="{1A7D2BC5-B4B2-8048-9434-9EDF23BB458A}"/>
              </a:ext>
            </a:extLst>
          </p:cNvPr>
          <p:cNvGrpSpPr/>
          <p:nvPr/>
        </p:nvGrpSpPr>
        <p:grpSpPr>
          <a:xfrm>
            <a:off x="5285523" y="462454"/>
            <a:ext cx="1620955" cy="662258"/>
            <a:chOff x="4280171" y="632299"/>
            <a:chExt cx="4166680" cy="1702340"/>
          </a:xfrm>
        </p:grpSpPr>
        <p:sp>
          <p:nvSpPr>
            <p:cNvPr id="10" name="타원 17">
              <a:extLst>
                <a:ext uri="{FF2B5EF4-FFF2-40B4-BE49-F238E27FC236}">
                  <a16:creationId xmlns:a16="http://schemas.microsoft.com/office/drawing/2014/main" id="{865559C1-03C4-E94B-9EB1-856C3AB53461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42A28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8">
              <a:extLst>
                <a:ext uri="{FF2B5EF4-FFF2-40B4-BE49-F238E27FC236}">
                  <a16:creationId xmlns:a16="http://schemas.microsoft.com/office/drawing/2014/main" id="{F21CA69E-E774-8C4A-B887-74F9D4117585}"/>
                </a:ext>
              </a:extLst>
            </p:cNvPr>
            <p:cNvSpPr/>
            <p:nvPr/>
          </p:nvSpPr>
          <p:spPr>
            <a:xfrm>
              <a:off x="5512341" y="632299"/>
              <a:ext cx="1702340" cy="1702340"/>
            </a:xfrm>
            <a:prstGeom prst="ellipse">
              <a:avLst/>
            </a:prstGeom>
            <a:solidFill>
              <a:srgbClr val="42A288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9">
              <a:extLst>
                <a:ext uri="{FF2B5EF4-FFF2-40B4-BE49-F238E27FC236}">
                  <a16:creationId xmlns:a16="http://schemas.microsoft.com/office/drawing/2014/main" id="{7CE4261A-3312-0842-A94A-1AFD7CBEEA45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CDA2DD-AE1A-1045-BF34-8DE6F22A27D4}"/>
              </a:ext>
            </a:extLst>
          </p:cNvPr>
          <p:cNvGrpSpPr/>
          <p:nvPr/>
        </p:nvGrpSpPr>
        <p:grpSpPr>
          <a:xfrm>
            <a:off x="215449" y="3090861"/>
            <a:ext cx="9293400" cy="1993685"/>
            <a:chOff x="1610584" y="3094037"/>
            <a:chExt cx="9293400" cy="19936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4FA45F-DBE3-5341-B774-38BECD444C2E}"/>
                </a:ext>
              </a:extLst>
            </p:cNvPr>
            <p:cNvSpPr txBox="1"/>
            <p:nvPr/>
          </p:nvSpPr>
          <p:spPr>
            <a:xfrm>
              <a:off x="1751633" y="3450030"/>
              <a:ext cx="1697901" cy="1219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5400" dirty="0">
                  <a:solidFill>
                    <a:srgbClr val="2C6D5C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1.</a:t>
              </a:r>
            </a:p>
            <a:p>
              <a:pPr algn="ctr">
                <a:lnSpc>
                  <a:spcPct val="85000"/>
                </a:lnSpc>
              </a:pPr>
              <a:r>
                <a:rPr lang="ko-KR" altLang="en-US" sz="3200" b="1" dirty="0">
                  <a:solidFill>
                    <a:schemeClr val="bg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기획의도</a:t>
              </a:r>
            </a:p>
          </p:txBody>
        </p:sp>
        <p:sp>
          <p:nvSpPr>
            <p:cNvPr id="18" name="타원 20">
              <a:extLst>
                <a:ext uri="{FF2B5EF4-FFF2-40B4-BE49-F238E27FC236}">
                  <a16:creationId xmlns:a16="http://schemas.microsoft.com/office/drawing/2014/main" id="{A21B848C-21CD-264F-A4E0-DC5161EFEE74}"/>
                </a:ext>
              </a:extLst>
            </p:cNvPr>
            <p:cNvSpPr/>
            <p:nvPr/>
          </p:nvSpPr>
          <p:spPr>
            <a:xfrm>
              <a:off x="1610584" y="3094037"/>
              <a:ext cx="1980000" cy="1980000"/>
            </a:xfrm>
            <a:prstGeom prst="ellipse">
              <a:avLst/>
            </a:prstGeom>
            <a:noFill/>
            <a:ln w="19050">
              <a:solidFill>
                <a:srgbClr val="42A2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21">
              <a:extLst>
                <a:ext uri="{FF2B5EF4-FFF2-40B4-BE49-F238E27FC236}">
                  <a16:creationId xmlns:a16="http://schemas.microsoft.com/office/drawing/2014/main" id="{FFA751FB-F7C3-E24C-A988-3855E536D8E7}"/>
                </a:ext>
              </a:extLst>
            </p:cNvPr>
            <p:cNvSpPr/>
            <p:nvPr/>
          </p:nvSpPr>
          <p:spPr>
            <a:xfrm>
              <a:off x="4008410" y="3094037"/>
              <a:ext cx="1980000" cy="1980000"/>
            </a:xfrm>
            <a:prstGeom prst="ellipse">
              <a:avLst/>
            </a:prstGeom>
            <a:noFill/>
            <a:ln w="19050">
              <a:solidFill>
                <a:srgbClr val="42A2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22">
              <a:extLst>
                <a:ext uri="{FF2B5EF4-FFF2-40B4-BE49-F238E27FC236}">
                  <a16:creationId xmlns:a16="http://schemas.microsoft.com/office/drawing/2014/main" id="{4A89CD6E-AECA-C148-B772-222EE4BB5F31}"/>
                </a:ext>
              </a:extLst>
            </p:cNvPr>
            <p:cNvSpPr/>
            <p:nvPr/>
          </p:nvSpPr>
          <p:spPr>
            <a:xfrm>
              <a:off x="6466197" y="3094037"/>
              <a:ext cx="1980000" cy="1980000"/>
            </a:xfrm>
            <a:prstGeom prst="ellipse">
              <a:avLst/>
            </a:prstGeom>
            <a:noFill/>
            <a:ln w="19050">
              <a:solidFill>
                <a:srgbClr val="42A2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04E221-4CC3-544A-808F-4ACF226C18C9}"/>
                </a:ext>
              </a:extLst>
            </p:cNvPr>
            <p:cNvSpPr txBox="1"/>
            <p:nvPr/>
          </p:nvSpPr>
          <p:spPr>
            <a:xfrm>
              <a:off x="6557774" y="3444597"/>
              <a:ext cx="1790875" cy="1219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5400" dirty="0">
                  <a:solidFill>
                    <a:srgbClr val="2C6D5C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3.</a:t>
              </a:r>
            </a:p>
            <a:p>
              <a:pPr algn="ctr">
                <a:lnSpc>
                  <a:spcPct val="85000"/>
                </a:lnSpc>
              </a:pPr>
              <a:r>
                <a:rPr lang="ko-KR" altLang="en-US" sz="3200" b="1" dirty="0">
                  <a:solidFill>
                    <a:schemeClr val="bg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기술 스택</a:t>
              </a:r>
              <a:endParaRPr lang="en-US" altLang="ko-KR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65FF3D-B95D-8843-98D2-BF1DC677B65D}"/>
                </a:ext>
              </a:extLst>
            </p:cNvPr>
            <p:cNvSpPr txBox="1"/>
            <p:nvPr/>
          </p:nvSpPr>
          <p:spPr>
            <a:xfrm>
              <a:off x="4204119" y="3450030"/>
              <a:ext cx="1697901" cy="1637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5400" dirty="0">
                  <a:solidFill>
                    <a:srgbClr val="2C6D5C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2.</a:t>
              </a:r>
            </a:p>
            <a:p>
              <a:pPr algn="ctr">
                <a:lnSpc>
                  <a:spcPct val="85000"/>
                </a:lnSpc>
              </a:pPr>
              <a:r>
                <a:rPr lang="ko-KR" altLang="en-US" sz="3200" b="1" dirty="0">
                  <a:solidFill>
                    <a:schemeClr val="bg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프로젝트</a:t>
              </a:r>
              <a:endParaRPr lang="en-US" altLang="ko-KR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>
                <a:lnSpc>
                  <a:spcPct val="85000"/>
                </a:lnSpc>
              </a:pPr>
              <a:r>
                <a:rPr lang="ko-KR" altLang="en-US" sz="3200" b="1" dirty="0">
                  <a:solidFill>
                    <a:schemeClr val="bg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설명</a:t>
              </a:r>
              <a:endParaRPr lang="en-US" altLang="ko-KR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5" name="타원 22">
              <a:extLst>
                <a:ext uri="{FF2B5EF4-FFF2-40B4-BE49-F238E27FC236}">
                  <a16:creationId xmlns:a16="http://schemas.microsoft.com/office/drawing/2014/main" id="{FAB4E444-BBC6-4240-95A2-1432B4522CAB}"/>
                </a:ext>
              </a:extLst>
            </p:cNvPr>
            <p:cNvSpPr/>
            <p:nvPr/>
          </p:nvSpPr>
          <p:spPr>
            <a:xfrm>
              <a:off x="8923984" y="3094037"/>
              <a:ext cx="1980000" cy="1980000"/>
            </a:xfrm>
            <a:prstGeom prst="ellipse">
              <a:avLst/>
            </a:prstGeom>
            <a:noFill/>
            <a:ln w="19050">
              <a:solidFill>
                <a:srgbClr val="42A2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2B4A92-F51F-7448-8220-56DB3DAD0B4E}"/>
                </a:ext>
              </a:extLst>
            </p:cNvPr>
            <p:cNvSpPr txBox="1"/>
            <p:nvPr/>
          </p:nvSpPr>
          <p:spPr>
            <a:xfrm>
              <a:off x="9443342" y="3446328"/>
              <a:ext cx="941284" cy="1217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5400" dirty="0">
                  <a:solidFill>
                    <a:srgbClr val="2C6D5C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4.</a:t>
              </a:r>
              <a:endParaRPr lang="en-US" altLang="ko-KR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>
                <a:lnSpc>
                  <a:spcPct val="85000"/>
                </a:lnSpc>
              </a:pPr>
              <a:r>
                <a:rPr lang="ko-KR" altLang="en-US" sz="3200" b="1" dirty="0">
                  <a:solidFill>
                    <a:schemeClr val="bg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시연</a:t>
              </a:r>
              <a:endParaRPr lang="en-US" altLang="ko-KR" sz="5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endParaRPr>
            </a:p>
          </p:txBody>
        </p:sp>
      </p:grpSp>
      <p:sp>
        <p:nvSpPr>
          <p:cNvPr id="24" name="타원 22">
            <a:extLst>
              <a:ext uri="{FF2B5EF4-FFF2-40B4-BE49-F238E27FC236}">
                <a16:creationId xmlns:a16="http://schemas.microsoft.com/office/drawing/2014/main" id="{EBBE0405-19E8-EA45-86CA-51BDC9BDFA27}"/>
              </a:ext>
            </a:extLst>
          </p:cNvPr>
          <p:cNvSpPr/>
          <p:nvPr/>
        </p:nvSpPr>
        <p:spPr>
          <a:xfrm>
            <a:off x="9997239" y="3046616"/>
            <a:ext cx="1980000" cy="1980000"/>
          </a:xfrm>
          <a:prstGeom prst="ellipse">
            <a:avLst/>
          </a:prstGeom>
          <a:noFill/>
          <a:ln w="19050">
            <a:solidFill>
              <a:srgbClr val="42A2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4111F-3604-0444-842F-B5F08F67E6FC}"/>
              </a:ext>
            </a:extLst>
          </p:cNvPr>
          <p:cNvSpPr txBox="1"/>
          <p:nvPr/>
        </p:nvSpPr>
        <p:spPr>
          <a:xfrm>
            <a:off x="10327442" y="3232999"/>
            <a:ext cx="1319593" cy="1635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sz="5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5.</a:t>
            </a:r>
            <a:endParaRPr lang="en-US" altLang="ko-KR" sz="32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85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발전</a:t>
            </a:r>
            <a:endParaRPr lang="en-US" altLang="ko-KR" sz="32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85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가능성</a:t>
            </a:r>
            <a:endParaRPr lang="en-US" altLang="ko-KR" sz="54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285522" y="462454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72981" y="1231115"/>
            <a:ext cx="2441695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01 </a:t>
            </a:r>
            <a:r>
              <a:rPr lang="ko-KR" altLang="en-US" sz="32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기획의도</a:t>
            </a:r>
            <a:endParaRPr lang="en-US" altLang="ko-KR" sz="44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AF0E48-5838-2846-B792-7D2DE3EE583F}"/>
              </a:ext>
            </a:extLst>
          </p:cNvPr>
          <p:cNvSpPr/>
          <p:nvPr/>
        </p:nvSpPr>
        <p:spPr>
          <a:xfrm>
            <a:off x="351330" y="4508694"/>
            <a:ext cx="253342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500" b="1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MEMO</a:t>
            </a:r>
            <a:endParaRPr lang="en-US" altLang="ko-KR" sz="5500" b="1" dirty="0">
              <a:solidFill>
                <a:srgbClr val="2C6D5C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34B5F7-AA3F-F541-98B9-F0F7CD923D31}"/>
              </a:ext>
            </a:extLst>
          </p:cNvPr>
          <p:cNvSpPr/>
          <p:nvPr/>
        </p:nvSpPr>
        <p:spPr>
          <a:xfrm>
            <a:off x="4757933" y="4508695"/>
            <a:ext cx="27083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500" b="1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STUDY</a:t>
            </a:r>
            <a:endParaRPr lang="en-US" altLang="ko-KR" sz="5500" b="1" dirty="0">
              <a:solidFill>
                <a:srgbClr val="2C6D5C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58FE4-E005-FC4C-B21D-F5FB524B013C}"/>
              </a:ext>
            </a:extLst>
          </p:cNvPr>
          <p:cNvSpPr/>
          <p:nvPr/>
        </p:nvSpPr>
        <p:spPr>
          <a:xfrm>
            <a:off x="3200822" y="3385311"/>
            <a:ext cx="15978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21CFBA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+</a:t>
            </a:r>
            <a:endParaRPr lang="en-US" altLang="ko-KR" sz="10000" b="1" dirty="0">
              <a:solidFill>
                <a:srgbClr val="21CFBA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0BC171-46A6-D04B-A18D-E488EFB1E2DF}"/>
              </a:ext>
            </a:extLst>
          </p:cNvPr>
          <p:cNvSpPr/>
          <p:nvPr/>
        </p:nvSpPr>
        <p:spPr>
          <a:xfrm>
            <a:off x="8577130" y="3657947"/>
            <a:ext cx="39249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MEMODY</a:t>
            </a:r>
            <a:endParaRPr lang="en-US" altLang="ko-KR" sz="6000" b="1" dirty="0">
              <a:solidFill>
                <a:srgbClr val="2C6D5C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517F08-88DA-DB4D-AE24-910556BA58A8}"/>
              </a:ext>
            </a:extLst>
          </p:cNvPr>
          <p:cNvSpPr/>
          <p:nvPr/>
        </p:nvSpPr>
        <p:spPr>
          <a:xfrm>
            <a:off x="6979291" y="3350170"/>
            <a:ext cx="15978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21CFBA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=</a:t>
            </a:r>
            <a:endParaRPr lang="en-US" altLang="ko-KR" sz="10000" b="1" dirty="0">
              <a:solidFill>
                <a:srgbClr val="21CFBA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21769F5-8578-9A4E-8341-80C94A171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4" b="90843" l="10000" r="90000">
                        <a14:foregroundMark x1="39265" y1="26890" x2="39265" y2="26890"/>
                        <a14:foregroundMark x1="41176" y1="35029" x2="41176" y2="35029"/>
                        <a14:foregroundMark x1="40735" y1="43605" x2="40735" y2="43605"/>
                        <a14:foregroundMark x1="42647" y1="51890" x2="42647" y2="51890"/>
                        <a14:foregroundMark x1="33235" y1="60901" x2="33235" y2="60901"/>
                        <a14:foregroundMark x1="53088" y1="90843" x2="53088" y2="90843"/>
                        <a14:backgroundMark x1="13971" y1="21948" x2="13971" y2="21948"/>
                        <a14:backgroundMark x1="80000" y1="46802" x2="80000" y2="46802"/>
                        <a14:backgroundMark x1="76912" y1="51163" x2="76912" y2="51163"/>
                        <a14:backgroundMark x1="14412" y1="60756" x2="14412" y2="60756"/>
                        <a14:backgroundMark x1="14559" y1="61628" x2="14559" y2="61628"/>
                        <a14:backgroundMark x1="14706" y1="48837" x2="14706" y2="48837"/>
                        <a14:backgroundMark x1="15147" y1="35174" x2="15147" y2="35174"/>
                        <a14:backgroundMark x1="14853" y1="22529" x2="14853" y2="22529"/>
                        <a14:backgroundMark x1="55882" y1="86628" x2="55882" y2="86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4" y="3037430"/>
            <a:ext cx="1504606" cy="152230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F6BC0CC-87C6-BD4B-B351-E84FA3757F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434" y1="55882" x2="27434" y2="55882"/>
                        <a14:foregroundMark x1="27434" y1="60458" x2="27434" y2="60458"/>
                        <a14:foregroundMark x1="28614" y1="66340" x2="28614" y2="66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776" y="2928521"/>
            <a:ext cx="1807133" cy="16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285522" y="267584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44876" y="1036245"/>
            <a:ext cx="1697901" cy="126188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01</a:t>
            </a:r>
          </a:p>
          <a:p>
            <a:pPr algn="ctr"/>
            <a:r>
              <a:rPr lang="ko-KR" altLang="en-US" sz="32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기획의도</a:t>
            </a:r>
            <a:endParaRPr lang="en-US" altLang="ko-KR" sz="44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A3F7D-3CE7-F649-B838-9172C61C2CCB}"/>
              </a:ext>
            </a:extLst>
          </p:cNvPr>
          <p:cNvSpPr txBox="1"/>
          <p:nvPr/>
        </p:nvSpPr>
        <p:spPr>
          <a:xfrm>
            <a:off x="1683631" y="2947721"/>
            <a:ext cx="8528297" cy="22063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700" b="1" dirty="0">
                <a:solidFill>
                  <a:srgbClr val="2E6D63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같은 분야의 </a:t>
            </a:r>
            <a:r>
              <a:rPr lang="ko-KR" altLang="en-US" sz="3700" b="1" dirty="0">
                <a:solidFill>
                  <a:srgbClr val="42A288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공부</a:t>
            </a:r>
            <a:r>
              <a:rPr lang="en-US" altLang="ko-KR" sz="3700" b="1" dirty="0">
                <a:solidFill>
                  <a:srgbClr val="42A288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(Study)</a:t>
            </a:r>
            <a:r>
              <a:rPr lang="ko-KR" altLang="en-US" sz="3700" b="1" dirty="0" err="1">
                <a:solidFill>
                  <a:srgbClr val="2E6D63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를</a:t>
            </a:r>
            <a:r>
              <a:rPr lang="ko-KR" altLang="en-US" sz="3700" b="1" dirty="0">
                <a:solidFill>
                  <a:srgbClr val="2E6D63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 하는 사람끼리</a:t>
            </a:r>
            <a:endParaRPr lang="en-US" altLang="ko-KR" sz="3700" b="1" dirty="0">
              <a:solidFill>
                <a:srgbClr val="2E6D63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700" b="1" dirty="0">
                <a:solidFill>
                  <a:srgbClr val="2E6D63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한 곳에서 같이</a:t>
            </a:r>
            <a:r>
              <a:rPr lang="en-US" altLang="ko-KR" sz="3700" b="1" dirty="0">
                <a:solidFill>
                  <a:srgbClr val="2E6D63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 </a:t>
            </a:r>
            <a:r>
              <a:rPr lang="ko-KR" altLang="en-US" sz="3700" b="1" dirty="0">
                <a:solidFill>
                  <a:srgbClr val="42A288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메모</a:t>
            </a:r>
            <a:r>
              <a:rPr lang="en-US" altLang="ko-KR" sz="3700" b="1" dirty="0">
                <a:solidFill>
                  <a:srgbClr val="42A288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(Memo)</a:t>
            </a:r>
            <a:r>
              <a:rPr lang="ko-KR" altLang="en-US" sz="3700" b="1" dirty="0">
                <a:solidFill>
                  <a:srgbClr val="2E6D63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하자</a:t>
            </a:r>
            <a:r>
              <a:rPr lang="en-US" altLang="ko-KR" sz="3700" b="1" dirty="0">
                <a:solidFill>
                  <a:srgbClr val="2E6D63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!</a:t>
            </a:r>
            <a:endParaRPr lang="en-US" altLang="ko-KR" sz="3700" b="1" dirty="0">
              <a:solidFill>
                <a:srgbClr val="2E6D63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87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283349" y="269360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44876" y="931618"/>
            <a:ext cx="1697901" cy="126188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01</a:t>
            </a:r>
          </a:p>
          <a:p>
            <a:pPr algn="ctr"/>
            <a:r>
              <a:rPr lang="ko-KR" altLang="en-US" sz="32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기획의도</a:t>
            </a:r>
            <a:endParaRPr lang="en-US" altLang="ko-KR" sz="44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A3F7D-3CE7-F649-B838-9172C61C2CCB}"/>
              </a:ext>
            </a:extLst>
          </p:cNvPr>
          <p:cNvSpPr txBox="1"/>
          <p:nvPr/>
        </p:nvSpPr>
        <p:spPr>
          <a:xfrm>
            <a:off x="4807255" y="2855760"/>
            <a:ext cx="2573141" cy="16737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6000" b="1" dirty="0">
                <a:latin typeface="Noto Sans KR Black" panose="020B0500000000000000" pitchFamily="34" charset="-128"/>
                <a:ea typeface="Noto Sans KR Black" panose="020B0500000000000000" pitchFamily="34" charset="-128"/>
              </a:rPr>
              <a:t>“</a:t>
            </a:r>
            <a:r>
              <a:rPr lang="ko-KR" altLang="en-US" sz="6000" b="1" dirty="0"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공유</a:t>
            </a:r>
            <a:r>
              <a:rPr lang="en-US" altLang="ko-KR" sz="6000" b="1" dirty="0">
                <a:latin typeface="Noto Sans KR Black" panose="020B0500000000000000" pitchFamily="34" charset="-128"/>
                <a:ea typeface="Noto Sans KR Black" panose="020B0500000000000000" pitchFamily="34" charset="-128"/>
              </a:rPr>
              <a:t>”</a:t>
            </a:r>
            <a:endParaRPr lang="en-US" altLang="ko-KR" sz="6000" b="1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86" y="2580364"/>
            <a:ext cx="25431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">
            <a:extLst>
              <a:ext uri="{FF2B5EF4-FFF2-40B4-BE49-F238E27FC236}">
                <a16:creationId xmlns:a16="http://schemas.microsoft.com/office/drawing/2014/main" id="{E3099AAD-E58F-5245-9BBE-6693FD2F914E}"/>
              </a:ext>
            </a:extLst>
          </p:cNvPr>
          <p:cNvSpPr/>
          <p:nvPr/>
        </p:nvSpPr>
        <p:spPr>
          <a:xfrm>
            <a:off x="-1471" y="0"/>
            <a:ext cx="5389017" cy="6972300"/>
          </a:xfrm>
          <a:prstGeom prst="rect">
            <a:avLst/>
          </a:prstGeom>
          <a:solidFill>
            <a:srgbClr val="42A288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6E8431-29FE-8F47-AFB1-541A474BD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8" y="690780"/>
            <a:ext cx="4429225" cy="4830004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7188543" y="1067359"/>
            <a:ext cx="329288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02 </a:t>
            </a:r>
            <a:r>
              <a:rPr lang="ko-KR" altLang="en-US" sz="32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프로젝트 설명</a:t>
            </a:r>
            <a:endParaRPr lang="en-US" altLang="ko-KR" sz="44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BED3E-E2B5-3045-A128-7A94C7AB47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5" y="1080914"/>
            <a:ext cx="4584935" cy="4999804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4939CD-86A2-F943-8BAE-8623D9564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" y="1495909"/>
            <a:ext cx="4300755" cy="468990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60156-59A1-7640-B1AF-7B4CCD6E2A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7511" r="2401" b="6290"/>
          <a:stretch/>
        </p:blipFill>
        <p:spPr>
          <a:xfrm>
            <a:off x="1033906" y="3320819"/>
            <a:ext cx="3298379" cy="10952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79FA4E-593F-0640-85C1-D46435342E6D}"/>
              </a:ext>
            </a:extLst>
          </p:cNvPr>
          <p:cNvSpPr txBox="1"/>
          <p:nvPr/>
        </p:nvSpPr>
        <p:spPr>
          <a:xfrm>
            <a:off x="7188543" y="3052841"/>
            <a:ext cx="3281668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기본적인 </a:t>
            </a:r>
            <a:endParaRPr lang="en-US" altLang="ko-KR" sz="5000" b="1" dirty="0">
              <a:solidFill>
                <a:srgbClr val="2C6D5C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  <a:p>
            <a:pPr algn="ctr"/>
            <a:r>
              <a:rPr lang="ko-KR" altLang="en-US" sz="50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블로그 기능</a:t>
            </a:r>
            <a:endParaRPr lang="en-US" altLang="ko-KR" sz="50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grpSp>
        <p:nvGrpSpPr>
          <p:cNvPr id="29" name="그룹 7">
            <a:extLst>
              <a:ext uri="{FF2B5EF4-FFF2-40B4-BE49-F238E27FC236}">
                <a16:creationId xmlns:a16="http://schemas.microsoft.com/office/drawing/2014/main" id="{AEE92DBA-D5C2-AE40-8D59-3B35A1708A6B}"/>
              </a:ext>
            </a:extLst>
          </p:cNvPr>
          <p:cNvGrpSpPr/>
          <p:nvPr/>
        </p:nvGrpSpPr>
        <p:grpSpPr>
          <a:xfrm>
            <a:off x="8018899" y="260492"/>
            <a:ext cx="1620956" cy="662258"/>
            <a:chOff x="4012660" y="544750"/>
            <a:chExt cx="4166680" cy="1702340"/>
          </a:xfrm>
        </p:grpSpPr>
        <p:sp>
          <p:nvSpPr>
            <p:cNvPr id="30" name="타원 4">
              <a:extLst>
                <a:ext uri="{FF2B5EF4-FFF2-40B4-BE49-F238E27FC236}">
                  <a16:creationId xmlns:a16="http://schemas.microsoft.com/office/drawing/2014/main" id="{CB68371B-3FD1-1D45-8190-C743DB8F8271}"/>
                </a:ext>
              </a:extLst>
            </p:cNvPr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5">
              <a:extLst>
                <a:ext uri="{FF2B5EF4-FFF2-40B4-BE49-F238E27FC236}">
                  <a16:creationId xmlns:a16="http://schemas.microsoft.com/office/drawing/2014/main" id="{6C708FCD-31B7-ED42-8E96-78C8559317C6}"/>
                </a:ext>
              </a:extLst>
            </p:cNvPr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6">
              <a:extLst>
                <a:ext uri="{FF2B5EF4-FFF2-40B4-BE49-F238E27FC236}">
                  <a16:creationId xmlns:a16="http://schemas.microsoft.com/office/drawing/2014/main" id="{693737C2-1DC4-FE4D-AFF3-98CEEC96F33C}"/>
                </a:ext>
              </a:extLst>
            </p:cNvPr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2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">
            <a:extLst>
              <a:ext uri="{FF2B5EF4-FFF2-40B4-BE49-F238E27FC236}">
                <a16:creationId xmlns:a16="http://schemas.microsoft.com/office/drawing/2014/main" id="{E3099AAD-E58F-5245-9BBE-6693FD2F914E}"/>
              </a:ext>
            </a:extLst>
          </p:cNvPr>
          <p:cNvSpPr/>
          <p:nvPr/>
        </p:nvSpPr>
        <p:spPr>
          <a:xfrm>
            <a:off x="10886" y="3022236"/>
            <a:ext cx="12192001" cy="3950064"/>
          </a:xfrm>
          <a:prstGeom prst="rect">
            <a:avLst/>
          </a:prstGeom>
          <a:solidFill>
            <a:srgbClr val="42A288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285522" y="267584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47384" y="1036245"/>
            <a:ext cx="329288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02 </a:t>
            </a:r>
            <a:r>
              <a:rPr lang="ko-KR" altLang="en-US" sz="32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프로젝트 설명</a:t>
            </a:r>
            <a:endParaRPr lang="en-US" altLang="ko-KR" sz="4400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34B5F7-AA3F-F541-98B9-F0F7CD923D31}"/>
              </a:ext>
            </a:extLst>
          </p:cNvPr>
          <p:cNvSpPr/>
          <p:nvPr/>
        </p:nvSpPr>
        <p:spPr>
          <a:xfrm>
            <a:off x="4739300" y="2578610"/>
            <a:ext cx="27083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SHARE</a:t>
            </a:r>
            <a:endParaRPr lang="en-US" altLang="ko-KR" sz="5000" b="1" dirty="0">
              <a:solidFill>
                <a:srgbClr val="2C6D5C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5D0D37-2BEE-8D44-B5CF-7568E61FB99D}"/>
              </a:ext>
            </a:extLst>
          </p:cNvPr>
          <p:cNvSpPr txBox="1"/>
          <p:nvPr/>
        </p:nvSpPr>
        <p:spPr>
          <a:xfrm>
            <a:off x="3941836" y="5982994"/>
            <a:ext cx="729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Fork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7B91F-095E-2D41-97CE-527964BE0AA9}"/>
              </a:ext>
            </a:extLst>
          </p:cNvPr>
          <p:cNvSpPr txBox="1"/>
          <p:nvPr/>
        </p:nvSpPr>
        <p:spPr>
          <a:xfrm>
            <a:off x="7405924" y="5982994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Ranking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921A56-B220-9B46-AB49-3AA78CFE0F4C}"/>
              </a:ext>
            </a:extLst>
          </p:cNvPr>
          <p:cNvSpPr/>
          <p:nvPr/>
        </p:nvSpPr>
        <p:spPr>
          <a:xfrm>
            <a:off x="3223249" y="3716743"/>
            <a:ext cx="2166731" cy="2107095"/>
          </a:xfrm>
          <a:prstGeom prst="ellipse">
            <a:avLst/>
          </a:prstGeom>
          <a:ln w="19050">
            <a:solidFill>
              <a:srgbClr val="2C6D5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rgbClr val="42A288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0635E5-363B-F14C-B704-234FB86E3DAF}"/>
              </a:ext>
            </a:extLst>
          </p:cNvPr>
          <p:cNvSpPr/>
          <p:nvPr/>
        </p:nvSpPr>
        <p:spPr>
          <a:xfrm>
            <a:off x="6915173" y="3716743"/>
            <a:ext cx="2166731" cy="2107095"/>
          </a:xfrm>
          <a:prstGeom prst="ellipse">
            <a:avLst/>
          </a:prstGeom>
          <a:ln w="19050">
            <a:solidFill>
              <a:srgbClr val="2C6D5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rgbClr val="42A288"/>
              </a:solidFill>
            </a:endParaRP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FE568495-96AD-9D4C-9E21-A475E61086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800" y1="72458" x2="46800" y2="72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54" y="4093894"/>
            <a:ext cx="1454539" cy="1373085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EBDD4E73-7F8B-6447-B535-150E2E6EAD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05" y="4024755"/>
            <a:ext cx="1721559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1">
            <a:extLst>
              <a:ext uri="{FF2B5EF4-FFF2-40B4-BE49-F238E27FC236}">
                <a16:creationId xmlns:a16="http://schemas.microsoft.com/office/drawing/2014/main" id="{97E007A4-2E27-E54C-8265-9DE7798BCECE}"/>
              </a:ext>
            </a:extLst>
          </p:cNvPr>
          <p:cNvSpPr/>
          <p:nvPr/>
        </p:nvSpPr>
        <p:spPr>
          <a:xfrm>
            <a:off x="-1" y="0"/>
            <a:ext cx="5411450" cy="6972300"/>
          </a:xfrm>
          <a:prstGeom prst="rect">
            <a:avLst/>
          </a:prstGeom>
          <a:solidFill>
            <a:srgbClr val="42A288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57255" y="248135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13968" y="888208"/>
            <a:ext cx="2503185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02-1 Fork</a:t>
            </a:r>
          </a:p>
        </p:txBody>
      </p:sp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4A0041-DE42-EB44-BB66-62F971A3C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0" y="541940"/>
            <a:ext cx="2840535" cy="615617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E9E6BB-2843-6943-BBB7-4848038BC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51" y="650005"/>
            <a:ext cx="2698149" cy="584758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A3C70D-D047-2843-9CD5-610A0705D7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65" y="1657649"/>
            <a:ext cx="4451576" cy="4443348"/>
          </a:xfrm>
          <a:prstGeom prst="rect">
            <a:avLst/>
          </a:prstGeom>
        </p:spPr>
      </p:pic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BC260-458A-5040-A72B-A43504BF31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2000">
                        <a14:foregroundMark x1="89857" y1="48571" x2="89857" y2="48571"/>
                        <a14:foregroundMark x1="92000" y1="48571" x2="92000" y2="4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34" y="3326817"/>
            <a:ext cx="1635386" cy="14128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47FAB2D-73B5-4044-A423-0E89C5133F47}"/>
              </a:ext>
            </a:extLst>
          </p:cNvPr>
          <p:cNvSpPr txBox="1"/>
          <p:nvPr/>
        </p:nvSpPr>
        <p:spPr>
          <a:xfrm>
            <a:off x="304751" y="3326817"/>
            <a:ext cx="4326826" cy="106753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7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흩어져 있는 정보들을</a:t>
            </a:r>
            <a:endParaRPr lang="en-US" altLang="ko-KR" sz="3700" b="1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7C427A-3FD4-D143-8403-1F44D1A67D2B}"/>
              </a:ext>
            </a:extLst>
          </p:cNvPr>
          <p:cNvSpPr txBox="1"/>
          <p:nvPr/>
        </p:nvSpPr>
        <p:spPr>
          <a:xfrm>
            <a:off x="7657255" y="2984095"/>
            <a:ext cx="1954382" cy="14102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50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하나로</a:t>
            </a:r>
            <a:endParaRPr lang="en-US" altLang="ko-KR" sz="5000" b="1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1">
            <a:extLst>
              <a:ext uri="{FF2B5EF4-FFF2-40B4-BE49-F238E27FC236}">
                <a16:creationId xmlns:a16="http://schemas.microsoft.com/office/drawing/2014/main" id="{97E007A4-2E27-E54C-8265-9DE7798BCECE}"/>
              </a:ext>
            </a:extLst>
          </p:cNvPr>
          <p:cNvSpPr/>
          <p:nvPr/>
        </p:nvSpPr>
        <p:spPr>
          <a:xfrm>
            <a:off x="-1" y="0"/>
            <a:ext cx="4422099" cy="6972300"/>
          </a:xfrm>
          <a:prstGeom prst="rect">
            <a:avLst/>
          </a:prstGeom>
          <a:solidFill>
            <a:srgbClr val="42A288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57255" y="248135"/>
            <a:ext cx="1620956" cy="662258"/>
            <a:chOff x="4012660" y="544750"/>
            <a:chExt cx="4166680" cy="1702340"/>
          </a:xfrm>
        </p:grpSpPr>
        <p:sp>
          <p:nvSpPr>
            <p:cNvPr id="5" name="타원 4"/>
            <p:cNvSpPr/>
            <p:nvPr/>
          </p:nvSpPr>
          <p:spPr>
            <a:xfrm>
              <a:off x="6477000" y="544750"/>
              <a:ext cx="1702340" cy="1702340"/>
            </a:xfrm>
            <a:prstGeom prst="ellipse">
              <a:avLst/>
            </a:prstGeom>
            <a:solidFill>
              <a:srgbClr val="42A288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44830" y="544750"/>
              <a:ext cx="1702340" cy="1702340"/>
            </a:xfrm>
            <a:prstGeom prst="ellipse">
              <a:avLst/>
            </a:prstGeom>
            <a:solidFill>
              <a:srgbClr val="42A288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012660" y="544750"/>
              <a:ext cx="1702340" cy="1702340"/>
            </a:xfrm>
            <a:prstGeom prst="ellipse">
              <a:avLst/>
            </a:prstGeom>
            <a:solidFill>
              <a:srgbClr val="42A28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A288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802287" y="888208"/>
            <a:ext cx="332655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C6D5C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02-2 Ranking</a:t>
            </a:r>
          </a:p>
        </p:txBody>
      </p:sp>
      <p:pic>
        <p:nvPicPr>
          <p:cNvPr id="1030" name="Picture 6" descr="각종 온라인마케팅 종류안내 및 대행안내 : 네이버 블로그">
            <a:extLst>
              <a:ext uri="{FF2B5EF4-FFF2-40B4-BE49-F238E27FC236}">
                <a16:creationId xmlns:a16="http://schemas.microsoft.com/office/drawing/2014/main" id="{1BCEAD49-ADF6-C74C-9AAF-92930F9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3" b="98004" l="0" r="97206">
                        <a14:foregroundMark x1="17764" y1="31337" x2="17764" y2="31337"/>
                        <a14:foregroundMark x1="32735" y1="25749" x2="32735" y2="25749"/>
                        <a14:foregroundMark x1="41916" y1="25349" x2="41916" y2="25349"/>
                        <a14:foregroundMark x1="48703" y1="26347" x2="48703" y2="26347"/>
                        <a14:foregroundMark x1="58683" y1="27944" x2="58683" y2="27944"/>
                        <a14:foregroundMark x1="65868" y1="26747" x2="65868" y2="26747"/>
                        <a14:foregroundMark x1="32535" y1="9381" x2="32535" y2="9381"/>
                        <a14:foregroundMark x1="46307" y1="15569" x2="46307" y2="15569"/>
                        <a14:foregroundMark x1="48104" y1="15569" x2="53493" y2="15968"/>
                        <a14:foregroundMark x1="55888" y1="15968" x2="61277" y2="17166"/>
                        <a14:foregroundMark x1="64271" y1="19960" x2="64271" y2="19960"/>
                        <a14:foregroundMark x1="64271" y1="21557" x2="66267" y2="23353"/>
                        <a14:foregroundMark x1="61477" y1="13573" x2="74052" y2="19960"/>
                        <a14:foregroundMark x1="74052" y1="19960" x2="85828" y2="32735"/>
                        <a14:foregroundMark x1="85828" y1="32735" x2="92615" y2="50898"/>
                        <a14:foregroundMark x1="92615" y1="50898" x2="93014" y2="60479"/>
                        <a14:foregroundMark x1="93014" y1="60479" x2="86627" y2="72056"/>
                        <a14:foregroundMark x1="86627" y1="72056" x2="80040" y2="76647"/>
                        <a14:foregroundMark x1="80040" y1="76647" x2="47705" y2="80838"/>
                        <a14:foregroundMark x1="47705" y1="80838" x2="28942" y2="78842"/>
                        <a14:foregroundMark x1="28942" y1="78842" x2="18962" y2="72655"/>
                        <a14:foregroundMark x1="18962" y1="72655" x2="12176" y2="57086"/>
                        <a14:foregroundMark x1="12176" y1="57086" x2="9980" y2="40719"/>
                        <a14:foregroundMark x1="9980" y1="40719" x2="11976" y2="29341"/>
                        <a14:foregroundMark x1="11976" y1="29341" x2="18164" y2="16367"/>
                        <a14:foregroundMark x1="18164" y1="16367" x2="47305" y2="16966"/>
                        <a14:foregroundMark x1="47305" y1="16966" x2="69261" y2="31337"/>
                        <a14:foregroundMark x1="69261" y1="31337" x2="75848" y2="58483"/>
                        <a14:foregroundMark x1="75848" y1="58483" x2="67864" y2="67465"/>
                        <a14:foregroundMark x1="67864" y1="67465" x2="50898" y2="72655"/>
                        <a14:foregroundMark x1="50898" y1="72655" x2="38723" y2="70858"/>
                        <a14:foregroundMark x1="38723" y1="70858" x2="29741" y2="57086"/>
                        <a14:foregroundMark x1="29741" y1="57086" x2="31337" y2="43114"/>
                        <a14:foregroundMark x1="31337" y1="43114" x2="48303" y2="21158"/>
                        <a14:foregroundMark x1="48303" y1="21158" x2="61876" y2="18762"/>
                        <a14:foregroundMark x1="61876" y1="18762" x2="70259" y2="38124"/>
                        <a14:foregroundMark x1="70259" y1="38124" x2="68263" y2="52894"/>
                        <a14:foregroundMark x1="68263" y1="52894" x2="63872" y2="59281"/>
                        <a14:foregroundMark x1="18563" y1="33333" x2="18563" y2="33333"/>
                        <a14:foregroundMark x1="19960" y1="34531" x2="19960" y2="34531"/>
                        <a14:foregroundMark x1="20160" y1="34731" x2="20160" y2="34731"/>
                        <a14:foregroundMark x1="20359" y1="37924" x2="20758" y2="39321"/>
                        <a14:foregroundMark x1="20758" y1="38922" x2="20758" y2="38922"/>
                        <a14:foregroundMark x1="20758" y1="38922" x2="20758" y2="38922"/>
                        <a14:foregroundMark x1="32535" y1="12774" x2="20160" y2="45509"/>
                        <a14:foregroundMark x1="20160" y1="45509" x2="38523" y2="27146"/>
                        <a14:foregroundMark x1="38523" y1="27146" x2="26148" y2="55090"/>
                        <a14:foregroundMark x1="26148" y1="55090" x2="36926" y2="48902"/>
                        <a14:foregroundMark x1="36926" y1="48902" x2="56088" y2="29142"/>
                        <a14:foregroundMark x1="56088" y1="29142" x2="33733" y2="70459"/>
                        <a14:foregroundMark x1="33733" y1="70459" x2="62874" y2="48503"/>
                        <a14:foregroundMark x1="62874" y1="48503" x2="53693" y2="72455"/>
                        <a14:foregroundMark x1="53693" y1="72455" x2="63872" y2="66467"/>
                        <a14:foregroundMark x1="63872" y1="66467" x2="57884" y2="79042"/>
                        <a14:foregroundMark x1="57884" y1="79042" x2="51697" y2="86228"/>
                        <a14:foregroundMark x1="51697" y1="86228" x2="44311" y2="88024"/>
                        <a14:foregroundMark x1="44311" y1="88024" x2="36327" y2="87824"/>
                        <a14:foregroundMark x1="36327" y1="87824" x2="44311" y2="93413"/>
                        <a14:foregroundMark x1="44311" y1="93413" x2="52495" y2="94411"/>
                        <a14:foregroundMark x1="52495" y1="94411" x2="71657" y2="71257"/>
                        <a14:foregroundMark x1="71657" y1="71257" x2="79441" y2="44311"/>
                        <a14:foregroundMark x1="79441" y1="44311" x2="79042" y2="36128"/>
                        <a14:foregroundMark x1="79042" y1="36128" x2="75649" y2="29341"/>
                        <a14:foregroundMark x1="75649" y1="29341" x2="60479" y2="17166"/>
                        <a14:foregroundMark x1="60479" y1="17166" x2="50499" y2="14172"/>
                        <a14:foregroundMark x1="50499" y1="14172" x2="37924" y2="14172"/>
                        <a14:foregroundMark x1="37924" y1="14172" x2="26946" y2="17365"/>
                        <a14:foregroundMark x1="26946" y1="17365" x2="18762" y2="23553"/>
                        <a14:foregroundMark x1="18762" y1="23553" x2="14371" y2="43114"/>
                        <a14:foregroundMark x1="14371" y1="43114" x2="17166" y2="52695"/>
                        <a14:foregroundMark x1="17166" y1="52695" x2="22355" y2="58882"/>
                        <a14:foregroundMark x1="22355" y1="58882" x2="38922" y2="65669"/>
                        <a14:foregroundMark x1="38922" y1="65669" x2="50499" y2="65669"/>
                        <a14:foregroundMark x1="50499" y1="65669" x2="72854" y2="62675"/>
                        <a14:foregroundMark x1="72854" y1="62675" x2="82834" y2="57884"/>
                        <a14:foregroundMark x1="82834" y1="57884" x2="82635" y2="47705"/>
                        <a14:foregroundMark x1="82635" y1="47705" x2="78643" y2="67265"/>
                        <a14:foregroundMark x1="78643" y1="67265" x2="73852" y2="74850"/>
                        <a14:foregroundMark x1="73852" y1="74850" x2="67465" y2="79042"/>
                        <a14:foregroundMark x1="67465" y1="79042" x2="19561" y2="83832"/>
                        <a14:foregroundMark x1="19561" y1="83832" x2="12375" y2="76647"/>
                        <a14:foregroundMark x1="12375" y1="76647" x2="12774" y2="46307"/>
                        <a14:foregroundMark x1="12774" y1="46307" x2="27545" y2="23353"/>
                        <a14:foregroundMark x1="27545" y1="23353" x2="41317" y2="9182"/>
                        <a14:foregroundMark x1="41317" y1="9182" x2="48902" y2="5589"/>
                        <a14:foregroundMark x1="48902" y1="5589" x2="77246" y2="32535"/>
                        <a14:foregroundMark x1="77246" y1="32535" x2="79641" y2="43713"/>
                        <a14:foregroundMark x1="79641" y1="43713" x2="78244" y2="54491"/>
                        <a14:foregroundMark x1="78244" y1="54491" x2="78244" y2="54491"/>
                        <a14:foregroundMark x1="65269" y1="35729" x2="65269" y2="35729"/>
                        <a14:foregroundMark x1="65269" y1="35729" x2="58084" y2="33932"/>
                        <a14:foregroundMark x1="58084" y1="33932" x2="70459" y2="38124"/>
                        <a14:foregroundMark x1="70459" y1="38124" x2="67864" y2="46906"/>
                        <a14:foregroundMark x1="67864" y1="46906" x2="59681" y2="44511"/>
                        <a14:foregroundMark x1="59681" y1="44511" x2="59681" y2="34930"/>
                        <a14:foregroundMark x1="59681" y1="34930" x2="66467" y2="39122"/>
                        <a14:foregroundMark x1="66467" y1="39122" x2="53293" y2="42315"/>
                        <a14:foregroundMark x1="53293" y1="42315" x2="53094" y2="33733"/>
                        <a14:foregroundMark x1="53094" y1="33733" x2="61876" y2="38723"/>
                        <a14:foregroundMark x1="61876" y1="38723" x2="59281" y2="50100"/>
                        <a14:foregroundMark x1="59281" y1="50100" x2="52096" y2="53493"/>
                        <a14:foregroundMark x1="52096" y1="53493" x2="47705" y2="41118"/>
                        <a14:foregroundMark x1="47705" y1="41118" x2="53693" y2="28942"/>
                        <a14:foregroundMark x1="53693" y1="28942" x2="62874" y2="30539"/>
                        <a14:foregroundMark x1="62874" y1="30539" x2="66667" y2="38922"/>
                        <a14:foregroundMark x1="66667" y1="38922" x2="55289" y2="52295"/>
                        <a14:foregroundMark x1="55289" y1="52295" x2="50898" y2="53293"/>
                        <a14:foregroundMark x1="29741" y1="27345" x2="32934" y2="27944"/>
                        <a14:foregroundMark x1="5190" y1="48703" x2="5988" y2="60279"/>
                        <a14:foregroundMark x1="5988" y1="60279" x2="9780" y2="42315"/>
                        <a14:foregroundMark x1="9780" y1="42315" x2="9381" y2="43313"/>
                        <a14:foregroundMark x1="3992" y1="45110" x2="6188" y2="34132"/>
                        <a14:foregroundMark x1="6188" y1="34132" x2="9581" y2="46108"/>
                        <a14:foregroundMark x1="9581" y1="46108" x2="5190" y2="38723"/>
                        <a14:foregroundMark x1="5190" y1="38723" x2="15768" y2="18363"/>
                        <a14:foregroundMark x1="15768" y1="18363" x2="29940" y2="8583"/>
                        <a14:foregroundMark x1="29940" y1="8583" x2="47904" y2="3992"/>
                        <a14:foregroundMark x1="47904" y1="3992" x2="55289" y2="5389"/>
                        <a14:foregroundMark x1="55289" y1="5389" x2="71657" y2="15170"/>
                        <a14:foregroundMark x1="71657" y1="15170" x2="77046" y2="20958"/>
                        <a14:foregroundMark x1="77046" y1="20958" x2="87026" y2="26148"/>
                        <a14:foregroundMark x1="87026" y1="26148" x2="93413" y2="41118"/>
                        <a14:foregroundMark x1="93413" y1="41118" x2="91218" y2="65469"/>
                        <a14:foregroundMark x1="91218" y1="65469" x2="76846" y2="85629"/>
                        <a14:foregroundMark x1="76846" y1="85629" x2="54291" y2="95210"/>
                        <a14:foregroundMark x1="54291" y1="95210" x2="37924" y2="94810"/>
                        <a14:foregroundMark x1="37924" y1="94810" x2="23553" y2="88224"/>
                        <a14:foregroundMark x1="23553" y1="88224" x2="11178" y2="77445"/>
                        <a14:foregroundMark x1="11178" y1="77445" x2="3992" y2="53693"/>
                        <a14:foregroundMark x1="3992" y1="53693" x2="3992" y2="46108"/>
                        <a14:foregroundMark x1="3992" y1="46108" x2="7186" y2="38723"/>
                        <a14:foregroundMark x1="7186" y1="38723" x2="10778" y2="34331"/>
                        <a14:foregroundMark x1="2994" y1="35928" x2="5190" y2="60080"/>
                        <a14:foregroundMark x1="5190" y1="60080" x2="2196" y2="53094"/>
                        <a14:foregroundMark x1="2196" y1="53094" x2="4790" y2="60878"/>
                        <a14:foregroundMark x1="4790" y1="60878" x2="4790" y2="62275"/>
                        <a14:foregroundMark x1="43114" y1="95010" x2="51697" y2="95210"/>
                        <a14:foregroundMark x1="51697" y1="95210" x2="59082" y2="92814"/>
                        <a14:foregroundMark x1="59082" y1="92814" x2="52096" y2="96607"/>
                        <a14:foregroundMark x1="52096" y1="96607" x2="43114" y2="97804"/>
                        <a14:foregroundMark x1="43114" y1="97804" x2="58283" y2="92615"/>
                        <a14:foregroundMark x1="58283" y1="92615" x2="57884" y2="92016"/>
                        <a14:foregroundMark x1="96806" y1="57285" x2="94411" y2="41517"/>
                        <a14:foregroundMark x1="94411" y1="41517" x2="90220" y2="26148"/>
                        <a14:foregroundMark x1="90220" y1="26148" x2="72255" y2="8982"/>
                        <a14:foregroundMark x1="72255" y1="8982" x2="56687" y2="3593"/>
                        <a14:foregroundMark x1="56687" y1="3593" x2="41317" y2="3792"/>
                        <a14:foregroundMark x1="96407" y1="44910" x2="96208" y2="52894"/>
                        <a14:foregroundMark x1="96208" y1="52894" x2="95808" y2="45309"/>
                        <a14:foregroundMark x1="95808" y1="45309" x2="98603" y2="52495"/>
                        <a14:foregroundMark x1="98603" y1="52495" x2="97405" y2="59880"/>
                        <a14:foregroundMark x1="97405" y1="59880" x2="97206" y2="59880"/>
                        <a14:foregroundMark x1="63473" y1="95609" x2="47904" y2="98004"/>
                        <a14:foregroundMark x1="47904" y1="98004" x2="37924" y2="96407"/>
                        <a14:foregroundMark x1="0" y1="49501" x2="0" y2="49501"/>
                        <a14:foregroundMark x1="32934" y1="25349" x2="32934" y2="25349"/>
                        <a14:foregroundMark x1="33932" y1="26347" x2="33932" y2="26347"/>
                        <a14:foregroundMark x1="34331" y1="26148" x2="34331" y2="26148"/>
                        <a14:foregroundMark x1="34331" y1="26148" x2="34331" y2="26148"/>
                        <a14:foregroundMark x1="35130" y1="26148" x2="35130" y2="26148"/>
                        <a14:foregroundMark x1="35130" y1="25948" x2="35130" y2="33533"/>
                        <a14:foregroundMark x1="35130" y1="33533" x2="30140" y2="27545"/>
                        <a14:foregroundMark x1="30140" y1="27545" x2="39920" y2="25549"/>
                        <a14:foregroundMark x1="39920" y1="25549" x2="50699" y2="27345"/>
                        <a14:foregroundMark x1="50699" y1="27345" x2="48902" y2="19960"/>
                        <a14:foregroundMark x1="48902" y1="19960" x2="33333" y2="21158"/>
                        <a14:foregroundMark x1="33333" y1="21158" x2="41517" y2="26547"/>
                        <a14:foregroundMark x1="41517" y1="26547" x2="53493" y2="24950"/>
                        <a14:foregroundMark x1="28343" y1="26347" x2="31537" y2="23553"/>
                        <a14:foregroundMark x1="27146" y1="63872" x2="26347" y2="63872"/>
                        <a14:foregroundMark x1="41916" y1="75449" x2="52695" y2="75649"/>
                        <a14:foregroundMark x1="52695" y1="75649" x2="44112" y2="77246"/>
                        <a14:foregroundMark x1="44112" y1="77246" x2="53693" y2="76447"/>
                        <a14:foregroundMark x1="53693" y1="76447" x2="44711" y2="75449"/>
                        <a14:foregroundMark x1="44711" y1="75449" x2="46108" y2="74251"/>
                        <a14:backgroundMark x1="6188" y1="8383" x2="6188" y2="8383"/>
                        <a14:backgroundMark x1="86826" y1="7984" x2="86826" y2="7984"/>
                        <a14:backgroundMark x1="84631" y1="2595" x2="96008" y2="18563"/>
                        <a14:backgroundMark x1="96008" y1="18563" x2="96208" y2="18363"/>
                        <a14:backgroundMark x1="19960" y1="4790" x2="8782" y2="1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46" y="869679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ckoverflow Free Icon of Social Icons Circular Color">
            <a:extLst>
              <a:ext uri="{FF2B5EF4-FFF2-40B4-BE49-F238E27FC236}">
                <a16:creationId xmlns:a16="http://schemas.microsoft.com/office/drawing/2014/main" id="{6C560145-B475-8A4C-8B43-0461D608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56" b="96889" l="4889" r="96000">
                        <a14:foregroundMark x1="63111" y1="29333" x2="45778" y2="35111"/>
                        <a14:foregroundMark x1="45778" y1="35111" x2="59556" y2="52000"/>
                        <a14:foregroundMark x1="59556" y1="52000" x2="63111" y2="31111"/>
                        <a14:foregroundMark x1="63111" y1="31111" x2="40000" y2="28000"/>
                        <a14:foregroundMark x1="40000" y1="28000" x2="34667" y2="51111"/>
                        <a14:foregroundMark x1="34667" y1="51111" x2="68889" y2="50222"/>
                        <a14:foregroundMark x1="68889" y1="50222" x2="69333" y2="33333"/>
                        <a14:foregroundMark x1="69333" y1="33333" x2="48889" y2="32444"/>
                        <a14:foregroundMark x1="48889" y1="32444" x2="34667" y2="54667"/>
                        <a14:foregroundMark x1="34667" y1="54667" x2="44444" y2="76000"/>
                        <a14:foregroundMark x1="44444" y1="76000" x2="60889" y2="64444"/>
                        <a14:foregroundMark x1="60889" y1="64444" x2="56889" y2="44444"/>
                        <a14:foregroundMark x1="56889" y1="44444" x2="40889" y2="38222"/>
                        <a14:foregroundMark x1="40889" y1="38222" x2="28444" y2="53333"/>
                        <a14:foregroundMark x1="28444" y1="53333" x2="38667" y2="67556"/>
                        <a14:foregroundMark x1="38667" y1="67556" x2="56000" y2="60889"/>
                        <a14:foregroundMark x1="56000" y1="60889" x2="37778" y2="53333"/>
                        <a14:foregroundMark x1="37778" y1="53333" x2="31556" y2="71556"/>
                        <a14:foregroundMark x1="31556" y1="71556" x2="43111" y2="87111"/>
                        <a14:foregroundMark x1="43111" y1="87111" x2="58667" y2="93778"/>
                        <a14:foregroundMark x1="58667" y1="93778" x2="77333" y2="88000"/>
                        <a14:foregroundMark x1="77333" y1="88000" x2="87556" y2="74222"/>
                        <a14:foregroundMark x1="87556" y1="74222" x2="92889" y2="40000"/>
                        <a14:foregroundMark x1="92889" y1="40000" x2="81778" y2="23556"/>
                        <a14:foregroundMark x1="81778" y1="23556" x2="65778" y2="13778"/>
                        <a14:foregroundMark x1="65778" y1="13778" x2="46667" y2="14667"/>
                        <a14:foregroundMark x1="46667" y1="14667" x2="26222" y2="25333"/>
                        <a14:foregroundMark x1="26222" y1="25333" x2="14667" y2="41333"/>
                        <a14:foregroundMark x1="14667" y1="41333" x2="20889" y2="67556"/>
                        <a14:foregroundMark x1="20889" y1="67556" x2="36000" y2="78222"/>
                        <a14:foregroundMark x1="36000" y1="78222" x2="56000" y2="73778"/>
                        <a14:foregroundMark x1="56000" y1="73778" x2="72444" y2="61333"/>
                        <a14:foregroundMark x1="72444" y1="61333" x2="85778" y2="42222"/>
                        <a14:foregroundMark x1="85778" y1="42222" x2="78667" y2="25778"/>
                        <a14:foregroundMark x1="78667" y1="25778" x2="48889" y2="59111"/>
                        <a14:foregroundMark x1="48889" y1="59111" x2="75556" y2="34222"/>
                        <a14:foregroundMark x1="75556" y1="34222" x2="32217" y2="89416"/>
                        <a14:foregroundMark x1="31090" y1="89166" x2="53333" y2="46667"/>
                        <a14:foregroundMark x1="53333" y1="46667" x2="54667" y2="45333"/>
                        <a14:foregroundMark x1="26667" y1="83111" x2="16889" y2="67111"/>
                        <a14:foregroundMark x1="16889" y1="67111" x2="13778" y2="46667"/>
                        <a14:foregroundMark x1="13778" y1="46667" x2="17778" y2="27556"/>
                        <a14:foregroundMark x1="17778" y1="27556" x2="54667" y2="15556"/>
                        <a14:foregroundMark x1="54667" y1="15556" x2="33333" y2="13333"/>
                        <a14:foregroundMark x1="33333" y1="13333" x2="17333" y2="24889"/>
                        <a14:foregroundMark x1="17333" y1="24889" x2="8889" y2="40444"/>
                        <a14:foregroundMark x1="8889" y1="40444" x2="9333" y2="59556"/>
                        <a14:foregroundMark x1="9333" y1="59556" x2="16889" y2="75111"/>
                        <a14:foregroundMark x1="16889" y1="75111" x2="27556" y2="87556"/>
                        <a14:foregroundMark x1="27556" y1="87556" x2="42667" y2="94667"/>
                        <a14:foregroundMark x1="42667" y1="94667" x2="60000" y2="94667"/>
                        <a14:foregroundMark x1="60000" y1="94667" x2="69333" y2="79111"/>
                        <a14:foregroundMark x1="69333" y1="79111" x2="50667" y2="84444"/>
                        <a14:foregroundMark x1="50667" y1="84444" x2="72444" y2="68000"/>
                        <a14:foregroundMark x1="72444" y1="68000" x2="56444" y2="76444"/>
                        <a14:foregroundMark x1="56444" y1="76444" x2="55556" y2="72889"/>
                        <a14:foregroundMark x1="93778" y1="44000" x2="93333" y2="59111"/>
                        <a14:foregroundMark x1="84444" y1="56889" x2="74667" y2="80444"/>
                        <a14:foregroundMark x1="69333" y1="57778" x2="69333" y2="80889"/>
                        <a14:foregroundMark x1="54667" y1="81778" x2="37333" y2="81778"/>
                        <a14:foregroundMark x1="37333" y1="81778" x2="30222" y2="64000"/>
                        <a14:foregroundMark x1="30222" y1="64000" x2="30667" y2="58667"/>
                        <a14:foregroundMark x1="7556" y1="59111" x2="6222" y2="42667"/>
                        <a14:foregroundMark x1="6222" y1="42667" x2="7111" y2="40889"/>
                        <a14:foregroundMark x1="40000" y1="10667" x2="73778" y2="14222"/>
                        <a14:foregroundMark x1="73778" y1="14222" x2="73778" y2="14222"/>
                        <a14:foregroundMark x1="83556" y1="17778" x2="50667" y2="4444"/>
                        <a14:foregroundMark x1="50667" y1="4444" x2="33333" y2="8444"/>
                        <a14:foregroundMark x1="33333" y1="8444" x2="30222" y2="10222"/>
                        <a14:foregroundMark x1="48444" y1="3556" x2="49778" y2="4000"/>
                        <a14:foregroundMark x1="65778" y1="21333" x2="65778" y2="21333"/>
                        <a14:foregroundMark x1="87556" y1="22667" x2="87556" y2="22667"/>
                        <a14:foregroundMark x1="91111" y1="31111" x2="91111" y2="31111"/>
                        <a14:foregroundMark x1="92889" y1="68000" x2="92889" y2="68000"/>
                        <a14:foregroundMark x1="63111" y1="95111" x2="78667" y2="86667"/>
                        <a14:foregroundMark x1="78667" y1="86667" x2="89778" y2="72444"/>
                        <a14:foregroundMark x1="89778" y1="72444" x2="94667" y2="55556"/>
                        <a14:foregroundMark x1="81778" y1="19111" x2="91556" y2="32889"/>
                        <a14:foregroundMark x1="91556" y1="32889" x2="96000" y2="49778"/>
                        <a14:foregroundMark x1="96000" y1="49778" x2="95556" y2="56889"/>
                        <a14:foregroundMark x1="51556" y1="3556" x2="80889" y2="15111"/>
                        <a14:foregroundMark x1="5778" y1="32444" x2="13778" y2="19556"/>
                        <a14:foregroundMark x1="14222" y1="20889" x2="25778" y2="8889"/>
                        <a14:foregroundMark x1="25778" y1="8889" x2="29333" y2="9333"/>
                        <a14:foregroundMark x1="54667" y1="4889" x2="71111" y2="10667"/>
                        <a14:foregroundMark x1="71111" y1="10667" x2="74222" y2="10222"/>
                        <a14:foregroundMark x1="53778" y1="3556" x2="72444" y2="9778"/>
                        <a14:foregroundMark x1="7111" y1="32444" x2="7556" y2="65778"/>
                        <a14:foregroundMark x1="7556" y1="65778" x2="15556" y2="80889"/>
                        <a14:foregroundMark x1="15556" y1="80889" x2="25333" y2="87556"/>
                        <a14:foregroundMark x1="5333" y1="65778" x2="4889" y2="49333"/>
                        <a14:foregroundMark x1="4889" y1="49333" x2="6222" y2="44000"/>
                        <a14:foregroundMark x1="23556" y1="88889" x2="57333" y2="96889"/>
                        <a14:foregroundMark x1="57333" y1="96889" x2="59111" y2="9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46" y="4110166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E6E88A-26A6-0643-8B96-83DB1D0B7E85}"/>
              </a:ext>
            </a:extLst>
          </p:cNvPr>
          <p:cNvSpPr txBox="1"/>
          <p:nvPr/>
        </p:nvSpPr>
        <p:spPr>
          <a:xfrm>
            <a:off x="879091" y="2565895"/>
            <a:ext cx="2768707" cy="10148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5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네이버 지식인</a:t>
            </a:r>
            <a:endParaRPr lang="en-US" altLang="ko-KR" sz="35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83A903-C724-3643-A81D-63BA31DAB9FF}"/>
              </a:ext>
            </a:extLst>
          </p:cNvPr>
          <p:cNvSpPr txBox="1"/>
          <p:nvPr/>
        </p:nvSpPr>
        <p:spPr>
          <a:xfrm>
            <a:off x="624214" y="5731787"/>
            <a:ext cx="3278462" cy="101668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5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Stackoverflow</a:t>
            </a:r>
            <a:endParaRPr lang="en-US" altLang="ko-KR" sz="35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BF8866-9667-EA47-9500-B259354AC3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92" y="1657649"/>
            <a:ext cx="4852042" cy="48430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0B727E-3A10-2448-9597-CAA42211EBE0}"/>
              </a:ext>
            </a:extLst>
          </p:cNvPr>
          <p:cNvSpPr txBox="1"/>
          <p:nvPr/>
        </p:nvSpPr>
        <p:spPr>
          <a:xfrm>
            <a:off x="5791327" y="5870405"/>
            <a:ext cx="5198859" cy="106753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7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양질의 </a:t>
            </a:r>
            <a:r>
              <a:rPr lang="ko-KR" altLang="en-US" sz="3700" b="1" dirty="0" err="1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게시글</a:t>
            </a:r>
            <a:r>
              <a:rPr lang="ko-KR" altLang="en-US" sz="37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 </a:t>
            </a:r>
            <a:r>
              <a:rPr lang="en-US" altLang="ko-KR" sz="37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+</a:t>
            </a:r>
            <a:r>
              <a:rPr lang="ko-KR" altLang="en-US" sz="3700" b="1" dirty="0">
                <a:solidFill>
                  <a:srgbClr val="2C6D5C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 만족도↑</a:t>
            </a:r>
            <a:endParaRPr lang="en-US" altLang="ko-KR" sz="3700" b="1" dirty="0">
              <a:solidFill>
                <a:srgbClr val="2C6D5C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7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dy" id="{31D9C258-A040-E549-BA19-773C6EE28B39}" vid="{98A2DFEB-3735-914F-860C-2786A0A753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628</TotalTime>
  <Words>1068</Words>
  <Application>Microsoft Office PowerPoint</Application>
  <PresentationFormat>와이드스크린</PresentationFormat>
  <Paragraphs>186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KT&amp;G 상상제목 B</vt:lpstr>
      <vt:lpstr>Calibri</vt:lpstr>
      <vt:lpstr>Noto Sans KR</vt:lpstr>
      <vt:lpstr>맑은 고딕</vt:lpstr>
      <vt:lpstr>Arial</vt:lpstr>
      <vt:lpstr>Noto Sans KR Medium</vt:lpstr>
      <vt:lpstr>Noto Sans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제유빈[ 학부졸업 / 가정교육과 ]</dc:creator>
  <cp:lastModifiedBy>multicampus</cp:lastModifiedBy>
  <cp:revision>6</cp:revision>
  <cp:lastPrinted>2020-08-20T12:54:02Z</cp:lastPrinted>
  <dcterms:created xsi:type="dcterms:W3CDTF">2020-08-20T02:26:12Z</dcterms:created>
  <dcterms:modified xsi:type="dcterms:W3CDTF">2020-08-20T12:56:02Z</dcterms:modified>
</cp:coreProperties>
</file>